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ppt/tags/tag13.xml" ContentType="application/vnd.openxmlformats-officedocument.presentationml.tags+xml"/>
  <Override PartName="/ppt/notesSlides/notesSlide12.xml" ContentType="application/vnd.openxmlformats-officedocument.presentationml.notesSlide+xml"/>
  <Override PartName="/ppt/tags/tag14.xml" ContentType="application/vnd.openxmlformats-officedocument.presentationml.tags+xml"/>
  <Override PartName="/ppt/notesSlides/notesSlide13.xml" ContentType="application/vnd.openxmlformats-officedocument.presentationml.notesSlide+xml"/>
  <Override PartName="/ppt/tags/tag15.xml" ContentType="application/vnd.openxmlformats-officedocument.presentationml.tags+xml"/>
  <Override PartName="/ppt/notesSlides/notesSlide14.xml" ContentType="application/vnd.openxmlformats-officedocument.presentationml.notesSlide+xml"/>
  <Override PartName="/ppt/tags/tag16.xml" ContentType="application/vnd.openxmlformats-officedocument.presentationml.tags+xml"/>
  <Override PartName="/ppt/notesSlides/notesSlide15.xml" ContentType="application/vnd.openxmlformats-officedocument.presentationml.notesSlide+xml"/>
  <Override PartName="/ppt/tags/tag17.xml" ContentType="application/vnd.openxmlformats-officedocument.presentationml.tags+xml"/>
  <Override PartName="/ppt/notesSlides/notesSlide16.xml" ContentType="application/vnd.openxmlformats-officedocument.presentationml.notesSlide+xml"/>
  <Override PartName="/ppt/tags/tag18.xml" ContentType="application/vnd.openxmlformats-officedocument.presentationml.tags+xml"/>
  <Override PartName="/ppt/notesSlides/notesSlide17.xml" ContentType="application/vnd.openxmlformats-officedocument.presentationml.notesSlide+xml"/>
  <Override PartName="/ppt/tags/tag19.xml" ContentType="application/vnd.openxmlformats-officedocument.presentationml.tags+xml"/>
  <Override PartName="/ppt/notesSlides/notesSlide18.xml" ContentType="application/vnd.openxmlformats-officedocument.presentationml.notesSlide+xml"/>
  <Override PartName="/ppt/tags/tag20.xml" ContentType="application/vnd.openxmlformats-officedocument.presentationml.tags+xml"/>
  <Override PartName="/ppt/notesSlides/notesSlide19.xml" ContentType="application/vnd.openxmlformats-officedocument.presentationml.notesSlide+xml"/>
  <Override PartName="/ppt/tags/tag21.xml" ContentType="application/vnd.openxmlformats-officedocument.presentationml.tags+xml"/>
  <Override PartName="/ppt/notesSlides/notesSlide20.xml" ContentType="application/vnd.openxmlformats-officedocument.presentationml.notesSlide+xml"/>
  <Override PartName="/ppt/tags/tag22.xml" ContentType="application/vnd.openxmlformats-officedocument.presentationml.tags+xml"/>
  <Override PartName="/ppt/notesSlides/notesSlide21.xml" ContentType="application/vnd.openxmlformats-officedocument.presentationml.notesSlide+xml"/>
  <Override PartName="/ppt/tags/tag23.xml" ContentType="application/vnd.openxmlformats-officedocument.presentationml.tags+xml"/>
  <Override PartName="/ppt/notesSlides/notesSlide22.xml" ContentType="application/vnd.openxmlformats-officedocument.presentationml.notesSlide+xml"/>
  <Override PartName="/ppt/tags/tag24.xml" ContentType="application/vnd.openxmlformats-officedocument.presentationml.tags+xml"/>
  <Override PartName="/ppt/notesSlides/notesSlide23.xml" ContentType="application/vnd.openxmlformats-officedocument.presentationml.notesSlide+xml"/>
  <Override PartName="/ppt/tags/tag25.xml" ContentType="application/vnd.openxmlformats-officedocument.presentationml.tags+xml"/>
  <Override PartName="/ppt/notesSlides/notesSlide24.xml" ContentType="application/vnd.openxmlformats-officedocument.presentationml.notesSlide+xml"/>
  <Override PartName="/ppt/tags/tag26.xml" ContentType="application/vnd.openxmlformats-officedocument.presentationml.tags+xml"/>
  <Override PartName="/ppt/notesSlides/notesSlide25.xml" ContentType="application/vnd.openxmlformats-officedocument.presentationml.notesSlide+xml"/>
  <Override PartName="/ppt/tags/tag27.xml" ContentType="application/vnd.openxmlformats-officedocument.presentationml.tags+xml"/>
  <Override PartName="/ppt/notesSlides/notesSlide26.xml" ContentType="application/vnd.openxmlformats-officedocument.presentationml.notesSlide+xml"/>
  <Override PartName="/ppt/tags/tag28.xml" ContentType="application/vnd.openxmlformats-officedocument.presentationml.tags+xml"/>
  <Override PartName="/ppt/notesSlides/notesSlide27.xml" ContentType="application/vnd.openxmlformats-officedocument.presentationml.notesSlide+xml"/>
  <Override PartName="/ppt/tags/tag29.xml" ContentType="application/vnd.openxmlformats-officedocument.presentationml.tags+xml"/>
  <Override PartName="/ppt/notesSlides/notesSlide28.xml" ContentType="application/vnd.openxmlformats-officedocument.presentationml.notesSlide+xml"/>
  <Override PartName="/ppt/tags/tag30.xml" ContentType="application/vnd.openxmlformats-officedocument.presentationml.tags+xml"/>
  <Override PartName="/ppt/notesSlides/notesSlide29.xml" ContentType="application/vnd.openxmlformats-officedocument.presentationml.notesSlide+xml"/>
  <Override PartName="/ppt/tags/tag31.xml" ContentType="application/vnd.openxmlformats-officedocument.presentationml.tags+xml"/>
  <Override PartName="/ppt/notesSlides/notesSlide30.xml" ContentType="application/vnd.openxmlformats-officedocument.presentationml.notesSlide+xml"/>
  <Override PartName="/ppt/tags/tag32.xml" ContentType="application/vnd.openxmlformats-officedocument.presentationml.tags+xml"/>
  <Override PartName="/ppt/notesSlides/notesSlide31.xml" ContentType="application/vnd.openxmlformats-officedocument.presentationml.notesSlide+xml"/>
  <Override PartName="/ppt/tags/tag33.xml" ContentType="application/vnd.openxmlformats-officedocument.presentationml.tags+xml"/>
  <Override PartName="/ppt/notesSlides/notesSlide32.xml" ContentType="application/vnd.openxmlformats-officedocument.presentationml.notesSlide+xml"/>
  <Override PartName="/ppt/tags/tag34.xml" ContentType="application/vnd.openxmlformats-officedocument.presentationml.tags+xml"/>
  <Override PartName="/ppt/notesSlides/notesSlide33.xml" ContentType="application/vnd.openxmlformats-officedocument.presentationml.notesSlide+xml"/>
  <Override PartName="/ppt/tags/tag35.xml" ContentType="application/vnd.openxmlformats-officedocument.presentationml.tags+xml"/>
  <Override PartName="/ppt/notesSlides/notesSlide34.xml" ContentType="application/vnd.openxmlformats-officedocument.presentationml.notesSlide+xml"/>
  <Override PartName="/ppt/tags/tag36.xml" ContentType="application/vnd.openxmlformats-officedocument.presentationml.tags+xml"/>
  <Override PartName="/ppt/notesSlides/notesSlide35.xml" ContentType="application/vnd.openxmlformats-officedocument.presentationml.notesSlide+xml"/>
  <Override PartName="/ppt/tags/tag37.xml" ContentType="application/vnd.openxmlformats-officedocument.presentationml.tags+xml"/>
  <Override PartName="/ppt/notesSlides/notesSlide36.xml" ContentType="application/vnd.openxmlformats-officedocument.presentationml.notesSlide+xml"/>
  <Override PartName="/ppt/tags/tag38.xml" ContentType="application/vnd.openxmlformats-officedocument.presentationml.tags+xml"/>
  <Override PartName="/ppt/notesSlides/notesSlide37.xml" ContentType="application/vnd.openxmlformats-officedocument.presentationml.notesSlide+xml"/>
  <Override PartName="/ppt/tags/tag39.xml" ContentType="application/vnd.openxmlformats-officedocument.presentationml.tags+xml"/>
  <Override PartName="/ppt/notesSlides/notesSlide38.xml" ContentType="application/vnd.openxmlformats-officedocument.presentationml.notesSlide+xml"/>
  <Override PartName="/ppt/tags/tag40.xml" ContentType="application/vnd.openxmlformats-officedocument.presentationml.tags+xml"/>
  <Override PartName="/ppt/notesSlides/notesSlide39.xml" ContentType="application/vnd.openxmlformats-officedocument.presentationml.notesSlide+xml"/>
  <Override PartName="/ppt/tags/tag41.xml" ContentType="application/vnd.openxmlformats-officedocument.presentationml.tags+xml"/>
  <Override PartName="/ppt/notesSlides/notesSlide40.xml" ContentType="application/vnd.openxmlformats-officedocument.presentationml.notesSlide+xml"/>
  <Override PartName="/ppt/tags/tag42.xml" ContentType="application/vnd.openxmlformats-officedocument.presentationml.tags+xml"/>
  <Override PartName="/ppt/notesSlides/notesSlide41.xml" ContentType="application/vnd.openxmlformats-officedocument.presentationml.notesSlide+xml"/>
  <Override PartName="/ppt/tags/tag43.xml" ContentType="application/vnd.openxmlformats-officedocument.presentationml.tags+xml"/>
  <Override PartName="/ppt/notesSlides/notesSlide42.xml" ContentType="application/vnd.openxmlformats-officedocument.presentationml.notesSlide+xml"/>
  <Override PartName="/ppt/tags/tag44.xml" ContentType="application/vnd.openxmlformats-officedocument.presentationml.tags+xml"/>
  <Override PartName="/ppt/notesSlides/notesSlide4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46"/>
  </p:notesMasterIdLst>
  <p:sldIdLst>
    <p:sldId id="302" r:id="rId3"/>
    <p:sldId id="280" r:id="rId4"/>
    <p:sldId id="327" r:id="rId5"/>
    <p:sldId id="256" r:id="rId6"/>
    <p:sldId id="303" r:id="rId7"/>
    <p:sldId id="273" r:id="rId8"/>
    <p:sldId id="345" r:id="rId9"/>
    <p:sldId id="304" r:id="rId10"/>
    <p:sldId id="346" r:id="rId11"/>
    <p:sldId id="305" r:id="rId12"/>
    <p:sldId id="275" r:id="rId13"/>
    <p:sldId id="281" r:id="rId14"/>
    <p:sldId id="347" r:id="rId15"/>
    <p:sldId id="348" r:id="rId16"/>
    <p:sldId id="349" r:id="rId17"/>
    <p:sldId id="306" r:id="rId18"/>
    <p:sldId id="307" r:id="rId19"/>
    <p:sldId id="350" r:id="rId20"/>
    <p:sldId id="328" r:id="rId21"/>
    <p:sldId id="329" r:id="rId22"/>
    <p:sldId id="308" r:id="rId23"/>
    <p:sldId id="309" r:id="rId24"/>
    <p:sldId id="310" r:id="rId25"/>
    <p:sldId id="311" r:id="rId26"/>
    <p:sldId id="312" r:id="rId27"/>
    <p:sldId id="330" r:id="rId28"/>
    <p:sldId id="313" r:id="rId29"/>
    <p:sldId id="314" r:id="rId30"/>
    <p:sldId id="315" r:id="rId31"/>
    <p:sldId id="331" r:id="rId32"/>
    <p:sldId id="332" r:id="rId33"/>
    <p:sldId id="351" r:id="rId34"/>
    <p:sldId id="352" r:id="rId35"/>
    <p:sldId id="353" r:id="rId36"/>
    <p:sldId id="354" r:id="rId37"/>
    <p:sldId id="355" r:id="rId38"/>
    <p:sldId id="333" r:id="rId39"/>
    <p:sldId id="334" r:id="rId40"/>
    <p:sldId id="335" r:id="rId41"/>
    <p:sldId id="320" r:id="rId42"/>
    <p:sldId id="321" r:id="rId43"/>
    <p:sldId id="356" r:id="rId44"/>
    <p:sldId id="344" r:id="rId45"/>
  </p:sldIdLst>
  <p:sldSz cx="12192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ike Spridco" initials="MS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338E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88014" autoAdjust="0"/>
  </p:normalViewPr>
  <p:slideViewPr>
    <p:cSldViewPr>
      <p:cViewPr varScale="1">
        <p:scale>
          <a:sx n="97" d="100"/>
          <a:sy n="97" d="100"/>
        </p:scale>
        <p:origin x="1002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0" d="100"/>
          <a:sy n="50" d="100"/>
        </p:scale>
        <p:origin x="1854" y="4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ags" Target="tags/tag1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commentAuthors" Target="commentAuthors.xml"/><Relationship Id="rId8" Type="http://schemas.openxmlformats.org/officeDocument/2006/relationships/slide" Target="slides/slide6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BFE7C1-711A-4583-9CC9-7A5017785D40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A4FEA-0337-4D2A-B0BA-C4AFCC8DE8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392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3B8637-0E9F-4413-8F38-E3C1CE980DCE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4418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819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9510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819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560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8193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0433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1190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6656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3811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8193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819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5711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1592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9275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6338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1036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438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7443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7206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0628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7052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9026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77356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0785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72391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5138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55059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16208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44825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41410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0543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49993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62688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63537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11766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78853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2698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05865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79570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55803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93634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A4FEA-0337-4D2A-B0BA-C4AFCC8DE8BA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088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580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726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52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825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598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001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989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5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037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454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179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3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596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879280"/>
      </p:ext>
    </p:extLst>
  </p:cSld>
  <p:clrMapOvr>
    <a:masterClrMapping/>
  </p:clrMapOvr>
  <p:transition spd="slow">
    <p:push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05404"/>
      </p:ext>
    </p:extLst>
  </p:cSld>
  <p:clrMapOvr>
    <a:masterClrMapping/>
  </p:clrMapOvr>
  <p:transition spd="slow">
    <p:push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768"/>
      </p:ext>
    </p:extLst>
  </p:cSld>
  <p:clrMapOvr>
    <a:masterClrMapping/>
  </p:clrMapOvr>
  <p:transition spd="slow">
    <p:push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61637"/>
      </p:ext>
    </p:extLst>
  </p:cSld>
  <p:clrMapOvr>
    <a:masterClrMapping/>
  </p:clrMapOvr>
  <p:transition spd="slow">
    <p:push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315612"/>
      </p:ext>
    </p:extLst>
  </p:cSld>
  <p:clrMapOvr>
    <a:masterClrMapping/>
  </p:clrMapOvr>
  <p:transition spd="slow">
    <p:push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923507"/>
      </p:ext>
    </p:extLst>
  </p:cSld>
  <p:clrMapOvr>
    <a:masterClrMapping/>
  </p:clrMapOvr>
  <p:transition spd="slow">
    <p:push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652985"/>
      </p:ext>
    </p:extLst>
  </p:cSld>
  <p:clrMapOvr>
    <a:masterClrMapping/>
  </p:clrMapOvr>
  <p:transition spd="slow">
    <p:push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5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17897"/>
      </p:ext>
    </p:extLst>
  </p:cSld>
  <p:clrMapOvr>
    <a:masterClrMapping/>
  </p:clrMapOvr>
  <p:transition spd="slow">
    <p:push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142081"/>
      </p:ext>
    </p:extLst>
  </p:cSld>
  <p:clrMapOvr>
    <a:masterClrMapping/>
  </p:clrMapOvr>
  <p:transition spd="slow">
    <p:push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118911"/>
      </p:ext>
    </p:extLst>
  </p:cSld>
  <p:clrMapOvr>
    <a:masterClrMapping/>
  </p:clrMapOvr>
  <p:transition spd="slow">
    <p:push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3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718268"/>
      </p:ext>
    </p:extLst>
  </p:cSld>
  <p:clrMapOvr>
    <a:masterClrMapping/>
  </p:clrMapOvr>
  <p:transition spd="slow"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5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8C5BA-9464-4342-B9DB-D239A01802C5}" type="datetimeFigureOut">
              <a:rPr lang="en-US" smtClean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5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2E9F7-1A49-4672-BD22-7B959116C42F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29D23B4-5D95-4D65-8886-591DA2B27952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271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5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FEEFF-4603-4C94-BA40-7C9EFE02457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12/14/2017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5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06281-1DC3-46C3-BF69-EA8ADA53819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B9AC2E-B9EA-4F2F-8F2A-0302A5BC52C5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152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/>
  </p:transition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4.png"/><Relationship Id="rId2" Type="http://schemas.openxmlformats.org/officeDocument/2006/relationships/audio" Target="NULL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NULL" TargetMode="External"/><Relationship Id="rId1" Type="http://schemas.openxmlformats.org/officeDocument/2006/relationships/tags" Target="../tags/tag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wav"/><Relationship Id="rId7" Type="http://schemas.openxmlformats.org/officeDocument/2006/relationships/image" Target="../media/image3.png"/><Relationship Id="rId2" Type="http://schemas.microsoft.com/office/2007/relationships/media" Target="../media/media2.wav"/><Relationship Id="rId1" Type="http://schemas.openxmlformats.org/officeDocument/2006/relationships/tags" Target="../tags/tag5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wav"/><Relationship Id="rId7" Type="http://schemas.openxmlformats.org/officeDocument/2006/relationships/image" Target="../media/image3.png"/><Relationship Id="rId2" Type="http://schemas.microsoft.com/office/2007/relationships/media" Target="../media/media3.wav"/><Relationship Id="rId1" Type="http://schemas.openxmlformats.org/officeDocument/2006/relationships/tags" Target="../tags/tag6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4.wav"/><Relationship Id="rId7" Type="http://schemas.openxmlformats.org/officeDocument/2006/relationships/image" Target="../media/image6.png"/><Relationship Id="rId2" Type="http://schemas.microsoft.com/office/2007/relationships/media" Target="../media/media4.wav"/><Relationship Id="rId1" Type="http://schemas.openxmlformats.org/officeDocument/2006/relationships/tags" Target="../tags/tag7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5.wav"/><Relationship Id="rId7" Type="http://schemas.openxmlformats.org/officeDocument/2006/relationships/image" Target="../media/image7.tmp"/><Relationship Id="rId2" Type="http://schemas.microsoft.com/office/2007/relationships/media" Target="../media/media5.wav"/><Relationship Id="rId1" Type="http://schemas.openxmlformats.org/officeDocument/2006/relationships/tags" Target="../tags/tag8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audio" Target="../media/media6.wav"/><Relationship Id="rId7" Type="http://schemas.openxmlformats.org/officeDocument/2006/relationships/image" Target="../media/image8.jpeg"/><Relationship Id="rId2" Type="http://schemas.microsoft.com/office/2007/relationships/media" Target="../media/media6.wav"/><Relationship Id="rId1" Type="http://schemas.openxmlformats.org/officeDocument/2006/relationships/tags" Target="../tags/tag9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audio" Target="../media/media7.wav"/><Relationship Id="rId7" Type="http://schemas.openxmlformats.org/officeDocument/2006/relationships/image" Target="../media/image10.jpeg"/><Relationship Id="rId12" Type="http://schemas.openxmlformats.org/officeDocument/2006/relationships/image" Target="../media/image3.png"/><Relationship Id="rId2" Type="http://schemas.microsoft.com/office/2007/relationships/media" Target="../media/media7.wav"/><Relationship Id="rId1" Type="http://schemas.openxmlformats.org/officeDocument/2006/relationships/tags" Target="../tags/tag11.xml"/><Relationship Id="rId6" Type="http://schemas.openxmlformats.org/officeDocument/2006/relationships/image" Target="../media/image5.jpeg"/><Relationship Id="rId11" Type="http://schemas.openxmlformats.org/officeDocument/2006/relationships/image" Target="../media/image14.png"/><Relationship Id="rId5" Type="http://schemas.openxmlformats.org/officeDocument/2006/relationships/notesSlide" Target="../notesSlides/notesSlide10.xml"/><Relationship Id="rId10" Type="http://schemas.openxmlformats.org/officeDocument/2006/relationships/image" Target="../media/image13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wav"/><Relationship Id="rId7" Type="http://schemas.openxmlformats.org/officeDocument/2006/relationships/image" Target="../media/image3.png"/><Relationship Id="rId2" Type="http://schemas.microsoft.com/office/2007/relationships/media" Target="../media/media8.wav"/><Relationship Id="rId1" Type="http://schemas.openxmlformats.org/officeDocument/2006/relationships/tags" Target="../tags/tag12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wav"/><Relationship Id="rId7" Type="http://schemas.openxmlformats.org/officeDocument/2006/relationships/image" Target="../media/image3.png"/><Relationship Id="rId2" Type="http://schemas.microsoft.com/office/2007/relationships/media" Target="../media/media9.wav"/><Relationship Id="rId1" Type="http://schemas.openxmlformats.org/officeDocument/2006/relationships/tags" Target="../tags/tag1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wav"/><Relationship Id="rId7" Type="http://schemas.openxmlformats.org/officeDocument/2006/relationships/image" Target="../media/image3.png"/><Relationship Id="rId2" Type="http://schemas.microsoft.com/office/2007/relationships/media" Target="../media/media10.wav"/><Relationship Id="rId1" Type="http://schemas.openxmlformats.org/officeDocument/2006/relationships/tags" Target="../tags/tag14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wav"/><Relationship Id="rId7" Type="http://schemas.openxmlformats.org/officeDocument/2006/relationships/image" Target="../media/image3.png"/><Relationship Id="rId2" Type="http://schemas.microsoft.com/office/2007/relationships/media" Target="../media/media11.wav"/><Relationship Id="rId1" Type="http://schemas.openxmlformats.org/officeDocument/2006/relationships/tags" Target="../tags/tag15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wav"/><Relationship Id="rId7" Type="http://schemas.openxmlformats.org/officeDocument/2006/relationships/image" Target="../media/image3.png"/><Relationship Id="rId2" Type="http://schemas.microsoft.com/office/2007/relationships/media" Target="../media/media12.wav"/><Relationship Id="rId1" Type="http://schemas.openxmlformats.org/officeDocument/2006/relationships/tags" Target="../tags/tag16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5.xml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wav"/><Relationship Id="rId7" Type="http://schemas.openxmlformats.org/officeDocument/2006/relationships/image" Target="../media/image3.png"/><Relationship Id="rId2" Type="http://schemas.microsoft.com/office/2007/relationships/media" Target="../media/media13.wav"/><Relationship Id="rId1" Type="http://schemas.openxmlformats.org/officeDocument/2006/relationships/tags" Target="../tags/tag17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wav"/><Relationship Id="rId7" Type="http://schemas.openxmlformats.org/officeDocument/2006/relationships/image" Target="../media/image3.png"/><Relationship Id="rId2" Type="http://schemas.microsoft.com/office/2007/relationships/media" Target="../media/media14.wav"/><Relationship Id="rId1" Type="http://schemas.openxmlformats.org/officeDocument/2006/relationships/tags" Target="../tags/tag18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5.wav"/><Relationship Id="rId7" Type="http://schemas.openxmlformats.org/officeDocument/2006/relationships/image" Target="../media/image11.jpg"/><Relationship Id="rId2" Type="http://schemas.microsoft.com/office/2007/relationships/media" Target="../media/media15.wav"/><Relationship Id="rId1" Type="http://schemas.openxmlformats.org/officeDocument/2006/relationships/tags" Target="../tags/tag19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6.wav"/><Relationship Id="rId7" Type="http://schemas.openxmlformats.org/officeDocument/2006/relationships/image" Target="../media/image15.tmp"/><Relationship Id="rId2" Type="http://schemas.microsoft.com/office/2007/relationships/media" Target="../media/media16.wav"/><Relationship Id="rId1" Type="http://schemas.openxmlformats.org/officeDocument/2006/relationships/tags" Target="../tags/tag21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0.xml"/><Relationship Id="rId4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media17.wav"/><Relationship Id="rId7" Type="http://schemas.openxmlformats.org/officeDocument/2006/relationships/image" Target="../media/image3.png"/><Relationship Id="rId2" Type="http://schemas.microsoft.com/office/2007/relationships/media" Target="../media/media17.wav"/><Relationship Id="rId1" Type="http://schemas.openxmlformats.org/officeDocument/2006/relationships/tags" Target="../tags/tag22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wav"/><Relationship Id="rId7" Type="http://schemas.openxmlformats.org/officeDocument/2006/relationships/image" Target="../media/image3.png"/><Relationship Id="rId2" Type="http://schemas.microsoft.com/office/2007/relationships/media" Target="../media/media18.wav"/><Relationship Id="rId1" Type="http://schemas.openxmlformats.org/officeDocument/2006/relationships/tags" Target="../tags/tag2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wav"/><Relationship Id="rId7" Type="http://schemas.openxmlformats.org/officeDocument/2006/relationships/image" Target="../media/image3.png"/><Relationship Id="rId2" Type="http://schemas.microsoft.com/office/2007/relationships/media" Target="../media/media19.wav"/><Relationship Id="rId1" Type="http://schemas.openxmlformats.org/officeDocument/2006/relationships/tags" Target="../tags/tag24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3.xml"/><Relationship Id="rId4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media20.wav"/><Relationship Id="rId7" Type="http://schemas.openxmlformats.org/officeDocument/2006/relationships/image" Target="../media/image3.png"/><Relationship Id="rId2" Type="http://schemas.microsoft.com/office/2007/relationships/media" Target="../media/media20.wav"/><Relationship Id="rId1" Type="http://schemas.openxmlformats.org/officeDocument/2006/relationships/tags" Target="../tags/tag25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4.xml"/><Relationship Id="rId4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wav"/><Relationship Id="rId7" Type="http://schemas.openxmlformats.org/officeDocument/2006/relationships/image" Target="../media/image3.png"/><Relationship Id="rId2" Type="http://schemas.microsoft.com/office/2007/relationships/media" Target="../media/media21.wav"/><Relationship Id="rId1" Type="http://schemas.openxmlformats.org/officeDocument/2006/relationships/tags" Target="../tags/tag26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5.xml"/><Relationship Id="rId4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7.xml"/><Relationship Id="rId4" Type="http://schemas.openxmlformats.org/officeDocument/2006/relationships/image" Target="../media/image5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audio" Target="../media/media22.wav"/><Relationship Id="rId7" Type="http://schemas.openxmlformats.org/officeDocument/2006/relationships/image" Target="../media/image3.png"/><Relationship Id="rId2" Type="http://schemas.microsoft.com/office/2007/relationships/media" Target="../media/media22.wav"/><Relationship Id="rId1" Type="http://schemas.openxmlformats.org/officeDocument/2006/relationships/tags" Target="../tags/tag28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7.xml"/><Relationship Id="rId4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media23.wav"/><Relationship Id="rId7" Type="http://schemas.openxmlformats.org/officeDocument/2006/relationships/image" Target="../media/image3.png"/><Relationship Id="rId2" Type="http://schemas.microsoft.com/office/2007/relationships/media" Target="../media/media23.wav"/><Relationship Id="rId1" Type="http://schemas.openxmlformats.org/officeDocument/2006/relationships/tags" Target="../tags/tag29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8.xml"/><Relationship Id="rId4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media24.wav"/><Relationship Id="rId7" Type="http://schemas.openxmlformats.org/officeDocument/2006/relationships/image" Target="../media/image3.png"/><Relationship Id="rId2" Type="http://schemas.microsoft.com/office/2007/relationships/media" Target="../media/media24.wav"/><Relationship Id="rId1" Type="http://schemas.openxmlformats.org/officeDocument/2006/relationships/tags" Target="../tags/tag30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9.xml"/><Relationship Id="rId4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media25.wav"/><Relationship Id="rId7" Type="http://schemas.openxmlformats.org/officeDocument/2006/relationships/image" Target="../media/image3.png"/><Relationship Id="rId2" Type="http://schemas.microsoft.com/office/2007/relationships/media" Target="../media/media25.wav"/><Relationship Id="rId1" Type="http://schemas.openxmlformats.org/officeDocument/2006/relationships/tags" Target="../tags/tag31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0.xml"/><Relationship Id="rId4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video" Target="../media/media26.mp4"/><Relationship Id="rId7" Type="http://schemas.openxmlformats.org/officeDocument/2006/relationships/image" Target="../media/image3.png"/><Relationship Id="rId2" Type="http://schemas.microsoft.com/office/2007/relationships/media" Target="../media/media26.mp4"/><Relationship Id="rId1" Type="http://schemas.openxmlformats.org/officeDocument/2006/relationships/tags" Target="../tags/tag32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1.xml"/><Relationship Id="rId4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7.wav"/><Relationship Id="rId7" Type="http://schemas.openxmlformats.org/officeDocument/2006/relationships/image" Target="../media/image3.png"/><Relationship Id="rId2" Type="http://schemas.microsoft.com/office/2007/relationships/media" Target="../media/media27.wav"/><Relationship Id="rId1" Type="http://schemas.openxmlformats.org/officeDocument/2006/relationships/tags" Target="../tags/tag3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2.xml"/><Relationship Id="rId4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audio" Target="../media/media28.wav"/><Relationship Id="rId7" Type="http://schemas.openxmlformats.org/officeDocument/2006/relationships/image" Target="../media/image3.png"/><Relationship Id="rId2" Type="http://schemas.microsoft.com/office/2007/relationships/media" Target="../media/media28.wav"/><Relationship Id="rId1" Type="http://schemas.openxmlformats.org/officeDocument/2006/relationships/tags" Target="../tags/tag34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3.xml"/><Relationship Id="rId4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audio" Target="../media/media29.wav"/><Relationship Id="rId7" Type="http://schemas.openxmlformats.org/officeDocument/2006/relationships/image" Target="../media/image3.png"/><Relationship Id="rId2" Type="http://schemas.microsoft.com/office/2007/relationships/media" Target="../media/media29.wav"/><Relationship Id="rId1" Type="http://schemas.openxmlformats.org/officeDocument/2006/relationships/tags" Target="../tags/tag35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4.xml"/><Relationship Id="rId4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audio" Target="../media/media30.wav"/><Relationship Id="rId7" Type="http://schemas.openxmlformats.org/officeDocument/2006/relationships/image" Target="../media/image3.png"/><Relationship Id="rId2" Type="http://schemas.microsoft.com/office/2007/relationships/media" Target="../media/media30.wav"/><Relationship Id="rId1" Type="http://schemas.openxmlformats.org/officeDocument/2006/relationships/tags" Target="../tags/tag36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5.xml"/><Relationship Id="rId4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7.xml"/><Relationship Id="rId4" Type="http://schemas.openxmlformats.org/officeDocument/2006/relationships/image" Target="../media/image5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audio" Target="../media/media31.wav"/><Relationship Id="rId7" Type="http://schemas.openxmlformats.org/officeDocument/2006/relationships/image" Target="../media/image18.jpeg"/><Relationship Id="rId12" Type="http://schemas.openxmlformats.org/officeDocument/2006/relationships/image" Target="../media/image3.png"/><Relationship Id="rId2" Type="http://schemas.microsoft.com/office/2007/relationships/media" Target="../media/media31.wav"/><Relationship Id="rId1" Type="http://schemas.openxmlformats.org/officeDocument/2006/relationships/tags" Target="../tags/tag38.xml"/><Relationship Id="rId6" Type="http://schemas.openxmlformats.org/officeDocument/2006/relationships/image" Target="../media/image5.jpeg"/><Relationship Id="rId11" Type="http://schemas.microsoft.com/office/2007/relationships/hdphoto" Target="../media/hdphoto2.wdp"/><Relationship Id="rId5" Type="http://schemas.openxmlformats.org/officeDocument/2006/relationships/notesSlide" Target="../notesSlides/notesSlide37.xml"/><Relationship Id="rId10" Type="http://schemas.openxmlformats.org/officeDocument/2006/relationships/image" Target="../media/image20.png"/><Relationship Id="rId4" Type="http://schemas.openxmlformats.org/officeDocument/2006/relationships/slideLayout" Target="../slideLayouts/slideLayout2.xml"/><Relationship Id="rId9" Type="http://schemas.microsoft.com/office/2007/relationships/hdphoto" Target="../media/hdphoto1.wdp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audio" Target="../media/media32.wav"/><Relationship Id="rId7" Type="http://schemas.openxmlformats.org/officeDocument/2006/relationships/image" Target="../media/image21.jpeg"/><Relationship Id="rId2" Type="http://schemas.microsoft.com/office/2007/relationships/media" Target="../media/media32.wav"/><Relationship Id="rId1" Type="http://schemas.openxmlformats.org/officeDocument/2006/relationships/tags" Target="../tags/tag39.xml"/><Relationship Id="rId6" Type="http://schemas.openxmlformats.org/officeDocument/2006/relationships/image" Target="../media/image5.jpeg"/><Relationship Id="rId11" Type="http://schemas.openxmlformats.org/officeDocument/2006/relationships/image" Target="../media/image3.png"/><Relationship Id="rId5" Type="http://schemas.openxmlformats.org/officeDocument/2006/relationships/notesSlide" Target="../notesSlides/notesSlide38.xml"/><Relationship Id="rId10" Type="http://schemas.openxmlformats.org/officeDocument/2006/relationships/image" Target="../media/image23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1.jp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audio" Target="../media/media33.wav"/><Relationship Id="rId7" Type="http://schemas.openxmlformats.org/officeDocument/2006/relationships/image" Target="../media/image24.jpeg"/><Relationship Id="rId2" Type="http://schemas.microsoft.com/office/2007/relationships/media" Target="../media/media33.wav"/><Relationship Id="rId1" Type="http://schemas.openxmlformats.org/officeDocument/2006/relationships/tags" Target="../tags/tag40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9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audio" Target="../media/media34.wav"/><Relationship Id="rId7" Type="http://schemas.openxmlformats.org/officeDocument/2006/relationships/image" Target="../media/image3.png"/><Relationship Id="rId2" Type="http://schemas.microsoft.com/office/2007/relationships/media" Target="../media/media34.wav"/><Relationship Id="rId1" Type="http://schemas.openxmlformats.org/officeDocument/2006/relationships/tags" Target="../tags/tag41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40.xml"/><Relationship Id="rId4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audio" Target="../media/media35.wav"/><Relationship Id="rId7" Type="http://schemas.openxmlformats.org/officeDocument/2006/relationships/image" Target="../media/image3.png"/><Relationship Id="rId2" Type="http://schemas.microsoft.com/office/2007/relationships/media" Target="../media/media35.wav"/><Relationship Id="rId1" Type="http://schemas.openxmlformats.org/officeDocument/2006/relationships/tags" Target="../tags/tag42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41.xml"/><Relationship Id="rId4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media36.wav"/><Relationship Id="rId7" Type="http://schemas.openxmlformats.org/officeDocument/2006/relationships/image" Target="../media/image3.png"/><Relationship Id="rId2" Type="http://schemas.microsoft.com/office/2007/relationships/media" Target="../media/media36.wav"/><Relationship Id="rId1" Type="http://schemas.openxmlformats.org/officeDocument/2006/relationships/tags" Target="../tags/tag4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42.xml"/><Relationship Id="rId4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4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C77EB60-E687-41B8-A622-A28AA38FEA00}"/>
              </a:ext>
            </a:extLst>
          </p:cNvPr>
          <p:cNvSpPr/>
          <p:nvPr/>
        </p:nvSpPr>
        <p:spPr>
          <a:xfrm>
            <a:off x="1600200" y="2026446"/>
            <a:ext cx="94869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72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League Treasurer</a:t>
            </a:r>
          </a:p>
        </p:txBody>
      </p:sp>
      <p:pic>
        <p:nvPicPr>
          <p:cNvPr id="4" name="2">
            <a:hlinkClick r:id="" action="ppaction://media"/>
            <a:extLst>
              <a:ext uri="{FF2B5EF4-FFF2-40B4-BE49-F238E27FC236}">
                <a16:creationId xmlns:a16="http://schemas.microsoft.com/office/drawing/2014/main" id="{418CB63E-4186-479D-A91D-CC02FF52D1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12214.395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91400" y="6096000"/>
            <a:ext cx="609600" cy="609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F7A8B1B-13ED-4F6E-9047-E21C91D24C3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1192" y="3250555"/>
            <a:ext cx="994708" cy="9947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9EBFE5B-2DE7-4718-B82D-55D006E3F1F7}"/>
              </a:ext>
            </a:extLst>
          </p:cNvPr>
          <p:cNvSpPr/>
          <p:nvPr/>
        </p:nvSpPr>
        <p:spPr>
          <a:xfrm>
            <a:off x="3009900" y="3044934"/>
            <a:ext cx="46863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72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Training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2071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8531"/>
    </mc:Choice>
    <mc:Fallback xmlns="">
      <p:transition advTm="38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827" objId="4"/>
        <p14:stopEvt time="37357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16842BC-207C-4566-BEDE-ED977908E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84582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A6DEEF-4AEA-42FE-8F00-0158EB857B80}"/>
              </a:ext>
            </a:extLst>
          </p:cNvPr>
          <p:cNvSpPr txBox="1"/>
          <p:nvPr/>
        </p:nvSpPr>
        <p:spPr>
          <a:xfrm>
            <a:off x="2286000" y="1758939"/>
            <a:ext cx="8763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This lesson is broken into five sections:</a:t>
            </a:r>
          </a:p>
          <a:p>
            <a:endParaRPr lang="en-US" sz="1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Getting Ready for Leagues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Weekly Duties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Financial Responsibilities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Bonding, Burglary &amp; Holdup Insurance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Season Wrap-up</a:t>
            </a:r>
          </a:p>
        </p:txBody>
      </p:sp>
      <p:pic>
        <p:nvPicPr>
          <p:cNvPr id="3" name="2">
            <a:hlinkClick r:id="" action="ppaction://media"/>
            <a:extLst>
              <a:ext uri="{FF2B5EF4-FFF2-40B4-BE49-F238E27FC236}">
                <a16:creationId xmlns:a16="http://schemas.microsoft.com/office/drawing/2014/main" id="{5B238E0F-6EB1-4647-A414-CE1952A8BF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35464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72400" y="6084331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68736596"/>
      </p:ext>
    </p:extLst>
  </p:cSld>
  <p:clrMapOvr>
    <a:masterClrMapping/>
  </p:clrMapOvr>
  <p:transition spd="slow" advTm="13962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88" objId="3"/>
        <p14:stopEvt time="12863" objId="3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DF5167-1B5A-4DBF-8336-55BCE1E15D7B}"/>
              </a:ext>
            </a:extLst>
          </p:cNvPr>
          <p:cNvSpPr/>
          <p:nvPr/>
        </p:nvSpPr>
        <p:spPr>
          <a:xfrm>
            <a:off x="2362200" y="1981200"/>
            <a:ext cx="7676561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72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Getting Ready for Leagues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61960053"/>
      </p:ext>
    </p:extLst>
  </p:cSld>
  <p:clrMapOvr>
    <a:masterClrMapping/>
  </p:clrMapOvr>
  <p:transition spd="slow" advTm="3266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5">
            <a:extLst>
              <a:ext uri="{FF2B5EF4-FFF2-40B4-BE49-F238E27FC236}">
                <a16:creationId xmlns:a16="http://schemas.microsoft.com/office/drawing/2014/main" id="{6A1649D0-D050-4454-B229-5C3F2AA8B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84582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League Bank Account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E034362-63E1-46D8-9142-4B975D93F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6900" y="1752600"/>
            <a:ext cx="9144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USBC Rule 102f, item 1 requires all leagues to have a bank account.</a:t>
            </a:r>
          </a:p>
          <a:p>
            <a:pPr marL="0" indent="0">
              <a:buNone/>
            </a:pPr>
            <a:endParaRPr lang="en-US" sz="1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 with the president to open the account.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account must be in the name of the league.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Must be opened at an insured recognized bank or credit union or with the center’s in-house banking service.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Monthly bank statements sent to president.</a:t>
            </a:r>
          </a:p>
        </p:txBody>
      </p:sp>
      <p:pic>
        <p:nvPicPr>
          <p:cNvPr id="3" name="4">
            <a:hlinkClick r:id="" action="ppaction://media"/>
            <a:extLst>
              <a:ext uri="{FF2B5EF4-FFF2-40B4-BE49-F238E27FC236}">
                <a16:creationId xmlns:a16="http://schemas.microsoft.com/office/drawing/2014/main" id="{50683A5B-9804-4347-B349-1E189D6434C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3800" y="6126163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77335513"/>
      </p:ext>
    </p:extLst>
  </p:cSld>
  <p:clrMapOvr>
    <a:masterClrMapping/>
  </p:clrMapOvr>
  <p:transition spd="slow" advTm="23750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27" objId="3"/>
        <p14:stopEvt time="22271" objId="3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5">
            <a:extLst>
              <a:ext uri="{FF2B5EF4-FFF2-40B4-BE49-F238E27FC236}">
                <a16:creationId xmlns:a16="http://schemas.microsoft.com/office/drawing/2014/main" id="{6A1649D0-D050-4454-B229-5C3F2AA8B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8458200" cy="1143000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Employee Identification Number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C3B1B49-07BA-4F42-B1F2-A1D8A0279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0800" y="217178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Apply for an Employee Identification Number (EIN) through the IRS.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Complete Form SS-4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Process electronically on irs.gov.</a:t>
            </a:r>
          </a:p>
        </p:txBody>
      </p:sp>
      <p:pic>
        <p:nvPicPr>
          <p:cNvPr id="2" name="5">
            <a:hlinkClick r:id="" action="ppaction://media"/>
            <a:extLst>
              <a:ext uri="{FF2B5EF4-FFF2-40B4-BE49-F238E27FC236}">
                <a16:creationId xmlns:a16="http://schemas.microsoft.com/office/drawing/2014/main" id="{7FD512CF-B663-4D8F-AD79-4E2061A1DB6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3167836"/>
      </p:ext>
    </p:extLst>
  </p:cSld>
  <p:clrMapOvr>
    <a:masterClrMapping/>
  </p:clrMapOvr>
  <p:transition spd="slow" advTm="35812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58" objId="2"/>
        <p14:stopEvt time="35018" objId="2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A095978-0F2A-4C78-A59A-4B61A0323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4" y="76200"/>
            <a:ext cx="8534399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SS-4 Form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AD4B8D1-06AB-4AE4-B723-0DE71477CFF7}"/>
              </a:ext>
            </a:extLst>
          </p:cNvPr>
          <p:cNvSpPr txBox="1"/>
          <p:nvPr/>
        </p:nvSpPr>
        <p:spPr>
          <a:xfrm>
            <a:off x="3472999" y="1295403"/>
            <a:ext cx="5714999" cy="440641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3ACFAD7-EB73-45B0-9416-2CF0781AAD91}"/>
              </a:ext>
            </a:extLst>
          </p:cNvPr>
          <p:cNvSpPr txBox="1"/>
          <p:nvPr/>
        </p:nvSpPr>
        <p:spPr>
          <a:xfrm>
            <a:off x="3320595" y="1219200"/>
            <a:ext cx="5791200" cy="44196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l"/>
            <a:endParaRPr lang="en-US" sz="2000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6A924BE3-0CD0-46B6-BAE0-75D0ED58C5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90" t="8408" r="30714" b="19941"/>
          <a:stretch/>
        </p:blipFill>
        <p:spPr bwMode="auto">
          <a:xfrm>
            <a:off x="3915270" y="1337510"/>
            <a:ext cx="4601851" cy="45410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F47D9364-765C-4264-A807-FC7457F7C915}"/>
              </a:ext>
            </a:extLst>
          </p:cNvPr>
          <p:cNvSpPr/>
          <p:nvPr/>
        </p:nvSpPr>
        <p:spPr>
          <a:xfrm>
            <a:off x="3915269" y="4648200"/>
            <a:ext cx="3545462" cy="533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6">
            <a:hlinkClick r:id="" action="ppaction://media"/>
            <a:extLst>
              <a:ext uri="{FF2B5EF4-FFF2-40B4-BE49-F238E27FC236}">
                <a16:creationId xmlns:a16="http://schemas.microsoft.com/office/drawing/2014/main" id="{183E7C16-4F21-44A5-B818-F3B4E8CD83C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200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76151317"/>
      </p:ext>
    </p:extLst>
  </p:cSld>
  <p:clrMapOvr>
    <a:masterClrMapping/>
  </p:clrMapOvr>
  <p:transition spd="slow" advTm="8381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85" objId="2"/>
        <p14:stopEvt time="7611" objId="2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6" descr="EIN Individual Request - Online Application - Windows Internet Explorer">
            <a:extLst>
              <a:ext uri="{FF2B5EF4-FFF2-40B4-BE49-F238E27FC236}">
                <a16:creationId xmlns:a16="http://schemas.microsoft.com/office/drawing/2014/main" id="{BD1C8763-9A9D-470A-BA33-F0A95E5C85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39" t="8460" r="30642" b="23418"/>
          <a:stretch/>
        </p:blipFill>
        <p:spPr>
          <a:xfrm>
            <a:off x="3810000" y="1349730"/>
            <a:ext cx="4804792" cy="45176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AA095978-0F2A-4C78-A59A-4B61A0323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4" y="76200"/>
            <a:ext cx="8534399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SS-4 Form (cont.)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AD4B8D1-06AB-4AE4-B723-0DE71477CFF7}"/>
              </a:ext>
            </a:extLst>
          </p:cNvPr>
          <p:cNvSpPr txBox="1"/>
          <p:nvPr/>
        </p:nvSpPr>
        <p:spPr>
          <a:xfrm>
            <a:off x="3472999" y="1295403"/>
            <a:ext cx="5714999" cy="440641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3ACFAD7-EB73-45B0-9416-2CF0781AAD91}"/>
              </a:ext>
            </a:extLst>
          </p:cNvPr>
          <p:cNvSpPr txBox="1"/>
          <p:nvPr/>
        </p:nvSpPr>
        <p:spPr>
          <a:xfrm>
            <a:off x="3320595" y="1219200"/>
            <a:ext cx="5791200" cy="44196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l"/>
            <a:endParaRPr lang="en-US" sz="200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12E4687-AD19-4CE6-AD55-32F2EA916583}"/>
              </a:ext>
            </a:extLst>
          </p:cNvPr>
          <p:cNvSpPr/>
          <p:nvPr/>
        </p:nvSpPr>
        <p:spPr>
          <a:xfrm>
            <a:off x="5867400" y="4267200"/>
            <a:ext cx="1524000" cy="381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7">
            <a:hlinkClick r:id="" action="ppaction://media"/>
            <a:extLst>
              <a:ext uri="{FF2B5EF4-FFF2-40B4-BE49-F238E27FC236}">
                <a16:creationId xmlns:a16="http://schemas.microsoft.com/office/drawing/2014/main" id="{8E3CBFE5-AFFB-490B-AD85-15E84421F54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5438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26171595"/>
      </p:ext>
    </p:extLst>
  </p:cSld>
  <p:clrMapOvr>
    <a:masterClrMapping/>
  </p:clrMapOvr>
  <p:transition spd="slow" advTm="8315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607" objId="3"/>
        <p14:stopEvt time="7333" objId="3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5">
            <a:extLst>
              <a:ext uri="{FF2B5EF4-FFF2-40B4-BE49-F238E27FC236}">
                <a16:creationId xmlns:a16="http://schemas.microsoft.com/office/drawing/2014/main" id="{6A1649D0-D050-4454-B229-5C3F2AA8B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Payment Envelopes</a:t>
            </a:r>
          </a:p>
        </p:txBody>
      </p:sp>
      <p:pic>
        <p:nvPicPr>
          <p:cNvPr id="6" name="Content Placeholder 8">
            <a:extLst>
              <a:ext uri="{FF2B5EF4-FFF2-40B4-BE49-F238E27FC236}">
                <a16:creationId xmlns:a16="http://schemas.microsoft.com/office/drawing/2014/main" id="{6CBF2FC3-23B8-4301-BFA3-C057E0AFC6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4416" y="1303666"/>
            <a:ext cx="5550945" cy="24301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AA25BF-41BF-4B3B-AAE2-3B9B663C54C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>
          <a:xfrm>
            <a:off x="3593056" y="3638346"/>
            <a:ext cx="5550944" cy="23052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7915FB-C5CB-4501-8B2C-6242B381CE7B}"/>
              </a:ext>
            </a:extLst>
          </p:cNvPr>
          <p:cNvSpPr txBox="1"/>
          <p:nvPr/>
        </p:nvSpPr>
        <p:spPr>
          <a:xfrm>
            <a:off x="3971637" y="2645642"/>
            <a:ext cx="15240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 fontScale="55000" lnSpcReduction="20000"/>
          </a:bodyPr>
          <a:lstStyle/>
          <a:p>
            <a:pPr algn="l"/>
            <a:r>
              <a:rPr lang="en-US" sz="2000" dirty="0"/>
              <a:t>Bob’s League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B3CCF4-BD7A-4A21-87AC-024AF198B9E7}"/>
              </a:ext>
            </a:extLst>
          </p:cNvPr>
          <p:cNvSpPr txBox="1"/>
          <p:nvPr/>
        </p:nvSpPr>
        <p:spPr>
          <a:xfrm>
            <a:off x="3971637" y="2859002"/>
            <a:ext cx="15240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 fontScale="55000" lnSpcReduction="20000"/>
          </a:bodyPr>
          <a:lstStyle/>
          <a:p>
            <a:pPr algn="l"/>
            <a:r>
              <a:rPr lang="en-US" sz="2000" dirty="0"/>
              <a:t>Strikes &amp; Spares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2704DF-9BE9-4A1B-9B51-24256D3497EB}"/>
              </a:ext>
            </a:extLst>
          </p:cNvPr>
          <p:cNvSpPr txBox="1"/>
          <p:nvPr/>
        </p:nvSpPr>
        <p:spPr>
          <a:xfrm>
            <a:off x="3967709" y="3041882"/>
            <a:ext cx="15240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100" dirty="0"/>
              <a:t>Joe Bowler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59582C-EC0A-4BBA-A638-424FD33CA73D}"/>
              </a:ext>
            </a:extLst>
          </p:cNvPr>
          <p:cNvSpPr txBox="1"/>
          <p:nvPr/>
        </p:nvSpPr>
        <p:spPr>
          <a:xfrm>
            <a:off x="4100141" y="3634103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800" dirty="0"/>
              <a:t>Joe Bowler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F86BED-C3EB-4A62-B9D3-651A66929BF8}"/>
              </a:ext>
            </a:extLst>
          </p:cNvPr>
          <p:cNvSpPr txBox="1"/>
          <p:nvPr/>
        </p:nvSpPr>
        <p:spPr>
          <a:xfrm>
            <a:off x="4733637" y="3623105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700" dirty="0"/>
              <a:t>Vick Johnson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A31145-D28E-4B03-97D9-8CB3CA4D1130}"/>
              </a:ext>
            </a:extLst>
          </p:cNvPr>
          <p:cNvSpPr txBox="1"/>
          <p:nvPr/>
        </p:nvSpPr>
        <p:spPr>
          <a:xfrm>
            <a:off x="5421242" y="3626946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800" dirty="0"/>
              <a:t>Terri Smith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3A25A4-DB60-4095-B650-9524FA79AAAD}"/>
              </a:ext>
            </a:extLst>
          </p:cNvPr>
          <p:cNvSpPr txBox="1"/>
          <p:nvPr/>
        </p:nvSpPr>
        <p:spPr>
          <a:xfrm>
            <a:off x="6089165" y="3623105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800" dirty="0"/>
              <a:t>Torry Jones</a:t>
            </a:r>
          </a:p>
        </p:txBody>
      </p:sp>
      <p:pic>
        <p:nvPicPr>
          <p:cNvPr id="2" name="8">
            <a:hlinkClick r:id="" action="ppaction://media"/>
            <a:extLst>
              <a:ext uri="{FF2B5EF4-FFF2-40B4-BE49-F238E27FC236}">
                <a16:creationId xmlns:a16="http://schemas.microsoft.com/office/drawing/2014/main" id="{F2670C6F-B117-4E29-8B09-F41837C2863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620000" y="6121609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28048023"/>
      </p:ext>
    </p:extLst>
  </p:cSld>
  <p:clrMapOvr>
    <a:masterClrMapping/>
  </p:clrMapOvr>
  <p:transition spd="slow" advTm="36748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746" objId="2"/>
        <p14:stopEvt time="35978" objId="2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DF5167-1B5A-4DBF-8336-55BCE1E15D7B}"/>
              </a:ext>
            </a:extLst>
          </p:cNvPr>
          <p:cNvSpPr/>
          <p:nvPr/>
        </p:nvSpPr>
        <p:spPr>
          <a:xfrm>
            <a:off x="1371600" y="2209800"/>
            <a:ext cx="9906000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88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Weekly Duties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0687882"/>
      </p:ext>
    </p:extLst>
  </p:cSld>
  <p:clrMapOvr>
    <a:masterClrMapping/>
  </p:clrMapOvr>
  <p:transition spd="slow" advTm="3088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5">
            <a:extLst>
              <a:ext uri="{FF2B5EF4-FFF2-40B4-BE49-F238E27FC236}">
                <a16:creationId xmlns:a16="http://schemas.microsoft.com/office/drawing/2014/main" id="{6A1649D0-D050-4454-B229-5C3F2AA8B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Verify Payments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8B9980-32B6-4DC3-93A0-C87C9CE3085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>
          <a:xfrm>
            <a:off x="2895601" y="1245061"/>
            <a:ext cx="5721817" cy="23762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F53109-DA05-4ED9-B0FB-DE0D032713B8}"/>
              </a:ext>
            </a:extLst>
          </p:cNvPr>
          <p:cNvSpPr txBox="1"/>
          <p:nvPr/>
        </p:nvSpPr>
        <p:spPr>
          <a:xfrm>
            <a:off x="3435818" y="1245060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800" dirty="0"/>
              <a:t>Joe Bowler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8CA631-9FF4-45D0-B14A-A6C32888994B}"/>
              </a:ext>
            </a:extLst>
          </p:cNvPr>
          <p:cNvSpPr txBox="1"/>
          <p:nvPr/>
        </p:nvSpPr>
        <p:spPr>
          <a:xfrm>
            <a:off x="4121618" y="1247292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700" dirty="0"/>
              <a:t>Vick Johnson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3833E7-0AEB-4B75-A696-4B7319C93330}"/>
              </a:ext>
            </a:extLst>
          </p:cNvPr>
          <p:cNvSpPr txBox="1"/>
          <p:nvPr/>
        </p:nvSpPr>
        <p:spPr>
          <a:xfrm>
            <a:off x="4807418" y="1247292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800" dirty="0"/>
              <a:t>Terri Smith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1709C7-5266-4C13-ADFD-75FD5B17DBC6}"/>
              </a:ext>
            </a:extLst>
          </p:cNvPr>
          <p:cNvSpPr txBox="1"/>
          <p:nvPr/>
        </p:nvSpPr>
        <p:spPr>
          <a:xfrm>
            <a:off x="5493218" y="1247292"/>
            <a:ext cx="838200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800" dirty="0"/>
              <a:t>Torry Jones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8085FB7-89E6-43C0-BAC8-309599C93D37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>
          <a:xfrm rot="3631180">
            <a:off x="3689333" y="3710113"/>
            <a:ext cx="2602216" cy="1137740"/>
          </a:xfrm>
          <a:prstGeom prst="rect">
            <a:avLst/>
          </a:prstGeom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A6051916-2EEF-4EB0-B462-F16A3ED25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5131">
            <a:off x="4619857" y="2736528"/>
            <a:ext cx="2273300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004E477-8B3E-4C3A-AC5E-C78EBCC7F79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29092">
            <a:off x="5264339" y="3636463"/>
            <a:ext cx="2654870" cy="11371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5F7D209-1FB3-4249-B3EB-DAB59A80A42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134"/>
          <a:stretch/>
        </p:blipFill>
        <p:spPr>
          <a:xfrm>
            <a:off x="2895601" y="3621278"/>
            <a:ext cx="5721817" cy="23223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E300A05-A10E-4502-B88F-E2AE9854ECD3}"/>
              </a:ext>
            </a:extLst>
          </p:cNvPr>
          <p:cNvSpPr txBox="1"/>
          <p:nvPr/>
        </p:nvSpPr>
        <p:spPr>
          <a:xfrm>
            <a:off x="33545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15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A683AAD-9EA3-4030-9833-41A0691203B2}"/>
              </a:ext>
            </a:extLst>
          </p:cNvPr>
          <p:cNvSpPr txBox="1"/>
          <p:nvPr/>
        </p:nvSpPr>
        <p:spPr>
          <a:xfrm>
            <a:off x="40403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15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DDF6AE-0325-4579-8014-29BC36A01342}"/>
              </a:ext>
            </a:extLst>
          </p:cNvPr>
          <p:cNvSpPr txBox="1"/>
          <p:nvPr/>
        </p:nvSpPr>
        <p:spPr>
          <a:xfrm>
            <a:off x="54119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15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A706A2-07E5-4EBF-B8ED-0034B930E3D7}"/>
              </a:ext>
            </a:extLst>
          </p:cNvPr>
          <p:cNvSpPr txBox="1"/>
          <p:nvPr/>
        </p:nvSpPr>
        <p:spPr>
          <a:xfrm>
            <a:off x="5070709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15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01BD9A-625F-48C4-99CF-0EFD737B3CDF}"/>
              </a:ext>
            </a:extLst>
          </p:cNvPr>
          <p:cNvSpPr txBox="1"/>
          <p:nvPr/>
        </p:nvSpPr>
        <p:spPr>
          <a:xfrm>
            <a:off x="77741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45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699C183-C418-4CA5-80E0-6A094E2F090F}"/>
              </a:ext>
            </a:extLst>
          </p:cNvPr>
          <p:cNvSpPr txBox="1"/>
          <p:nvPr/>
        </p:nvSpPr>
        <p:spPr>
          <a:xfrm>
            <a:off x="80789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15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38181AB-E349-4FB2-A274-12F592030A4A}"/>
              </a:ext>
            </a:extLst>
          </p:cNvPr>
          <p:cNvSpPr txBox="1"/>
          <p:nvPr/>
        </p:nvSpPr>
        <p:spPr>
          <a:xfrm>
            <a:off x="75455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9/1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807BBA5-CFC6-441C-BB56-E1716D72103D}"/>
              </a:ext>
            </a:extLst>
          </p:cNvPr>
          <p:cNvSpPr txBox="1"/>
          <p:nvPr/>
        </p:nvSpPr>
        <p:spPr>
          <a:xfrm>
            <a:off x="37355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A7859F3-F238-427B-8721-7BF7A4E6660E}"/>
              </a:ext>
            </a:extLst>
          </p:cNvPr>
          <p:cNvSpPr txBox="1"/>
          <p:nvPr/>
        </p:nvSpPr>
        <p:spPr>
          <a:xfrm>
            <a:off x="44213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0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AC4D579-D001-4727-9759-002816FC47F1}"/>
              </a:ext>
            </a:extLst>
          </p:cNvPr>
          <p:cNvSpPr txBox="1"/>
          <p:nvPr/>
        </p:nvSpPr>
        <p:spPr>
          <a:xfrm>
            <a:off x="4726105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0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41DB65A-3863-42E7-B1C0-E26445ADE44C}"/>
              </a:ext>
            </a:extLst>
          </p:cNvPr>
          <p:cNvSpPr txBox="1"/>
          <p:nvPr/>
        </p:nvSpPr>
        <p:spPr>
          <a:xfrm>
            <a:off x="5756509" y="1570980"/>
            <a:ext cx="344604" cy="228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1000" dirty="0">
                <a:latin typeface="Freestyle Script" pitchFamily="66" charset="0"/>
              </a:rPr>
              <a:t>0</a:t>
            </a:r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BA68C20F-0627-423D-A77E-DF54C376DA17}"/>
              </a:ext>
            </a:extLst>
          </p:cNvPr>
          <p:cNvSpPr/>
          <p:nvPr/>
        </p:nvSpPr>
        <p:spPr>
          <a:xfrm rot="20452747">
            <a:off x="8424067" y="1500917"/>
            <a:ext cx="1526231" cy="1144445"/>
          </a:xfrm>
          <a:prstGeom prst="triangle">
            <a:avLst>
              <a:gd name="adj" fmla="val 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9" name="Picture 2">
            <a:extLst>
              <a:ext uri="{FF2B5EF4-FFF2-40B4-BE49-F238E27FC236}">
                <a16:creationId xmlns:a16="http://schemas.microsoft.com/office/drawing/2014/main" id="{D3766191-B8A8-43F3-89D9-76D4F5E38B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13" t="11602" r="8308" b="72203"/>
          <a:stretch/>
        </p:blipFill>
        <p:spPr bwMode="auto">
          <a:xfrm>
            <a:off x="8612305" y="2351417"/>
            <a:ext cx="2168084" cy="9450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" name="10">
            <a:hlinkClick r:id="" action="ppaction://media"/>
            <a:extLst>
              <a:ext uri="{FF2B5EF4-FFF2-40B4-BE49-F238E27FC236}">
                <a16:creationId xmlns:a16="http://schemas.microsoft.com/office/drawing/2014/main" id="{6938A933-63BE-4586-89E7-40C207855EE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678529" y="6135876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38549862"/>
      </p:ext>
    </p:extLst>
  </p:cSld>
  <p:clrMapOvr>
    <a:masterClrMapping/>
  </p:clrMapOvr>
  <p:transition spd="slow" advTm="35713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723" objId="2"/>
        <p14:stopEvt time="34962" objId="2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itle 5">
            <a:extLst>
              <a:ext uri="{FF2B5EF4-FFF2-40B4-BE49-F238E27FC236}">
                <a16:creationId xmlns:a16="http://schemas.microsoft.com/office/drawing/2014/main" id="{50436A74-7FB6-4EF2-8D98-A823624C6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84582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Keeping Accurate Records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AE78420-87B9-432E-956E-68ECEC3C3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4075" y="2018122"/>
            <a:ext cx="8629650" cy="3352800"/>
          </a:xfrm>
        </p:spPr>
        <p:txBody>
          <a:bodyPr>
            <a:normAutofit/>
          </a:bodyPr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Reconcile envelopes regularly.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Inform team captain of any arrearages.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Report arrearages above what league rules allow to president.</a:t>
            </a:r>
          </a:p>
        </p:txBody>
      </p:sp>
      <p:pic>
        <p:nvPicPr>
          <p:cNvPr id="2" name="11">
            <a:hlinkClick r:id="" action="ppaction://media"/>
            <a:extLst>
              <a:ext uri="{FF2B5EF4-FFF2-40B4-BE49-F238E27FC236}">
                <a16:creationId xmlns:a16="http://schemas.microsoft.com/office/drawing/2014/main" id="{9DED50B6-9133-487B-B380-851AF56BC29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53669753"/>
      </p:ext>
    </p:extLst>
  </p:cSld>
  <p:clrMapOvr>
    <a:masterClrMapping/>
  </p:clrMapOvr>
  <p:transition spd="slow" advTm="22365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04" objId="2"/>
        <p14:stopEvt time="21547" objId="2"/>
      </p14:showEvt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Paying the Center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640E4-6870-4130-8642-4C0C98EFD6B6}"/>
              </a:ext>
            </a:extLst>
          </p:cNvPr>
          <p:cNvSpPr txBox="1"/>
          <p:nvPr/>
        </p:nvSpPr>
        <p:spPr>
          <a:xfrm>
            <a:off x="4556682" y="2605753"/>
            <a:ext cx="6736236" cy="23240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l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</a:t>
            </a:r>
          </a:p>
          <a:p>
            <a:pPr algn="l"/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payment is made depends upon what type of account is set up.</a:t>
            </a:r>
          </a:p>
        </p:txBody>
      </p:sp>
      <p:pic>
        <p:nvPicPr>
          <p:cNvPr id="2" name="12">
            <a:hlinkClick r:id="" action="ppaction://media"/>
            <a:extLst>
              <a:ext uri="{FF2B5EF4-FFF2-40B4-BE49-F238E27FC236}">
                <a16:creationId xmlns:a16="http://schemas.microsoft.com/office/drawing/2014/main" id="{D5B1C17E-5CC8-4286-BA9E-62A6249775B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172200"/>
            <a:ext cx="609600" cy="609600"/>
          </a:xfrm>
          <a:prstGeom prst="rect">
            <a:avLst/>
          </a:prstGeom>
        </p:spPr>
      </p:pic>
      <p:sp>
        <p:nvSpPr>
          <p:cNvPr id="7" name="Round Same Side Corner Rectangle 17">
            <a:extLst>
              <a:ext uri="{FF2B5EF4-FFF2-40B4-BE49-F238E27FC236}">
                <a16:creationId xmlns:a16="http://schemas.microsoft.com/office/drawing/2014/main" id="{36E805D5-A884-4769-BEAA-207763AC7C19}"/>
              </a:ext>
            </a:extLst>
          </p:cNvPr>
          <p:cNvSpPr/>
          <p:nvPr/>
        </p:nvSpPr>
        <p:spPr>
          <a:xfrm rot="16200000">
            <a:off x="2476501" y="1333500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Round Same Side Corner Rectangle 18">
            <a:extLst>
              <a:ext uri="{FF2B5EF4-FFF2-40B4-BE49-F238E27FC236}">
                <a16:creationId xmlns:a16="http://schemas.microsoft.com/office/drawing/2014/main" id="{AA602C96-7B99-4816-B3E1-F70F8209379C}"/>
              </a:ext>
            </a:extLst>
          </p:cNvPr>
          <p:cNvSpPr/>
          <p:nvPr/>
        </p:nvSpPr>
        <p:spPr>
          <a:xfrm rot="16200000">
            <a:off x="2476500" y="2815304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Round Same Side Corner Rectangle 20">
            <a:extLst>
              <a:ext uri="{FF2B5EF4-FFF2-40B4-BE49-F238E27FC236}">
                <a16:creationId xmlns:a16="http://schemas.microsoft.com/office/drawing/2014/main" id="{06C191E1-5688-44BA-947D-172D070A7864}"/>
              </a:ext>
            </a:extLst>
          </p:cNvPr>
          <p:cNvSpPr/>
          <p:nvPr/>
        </p:nvSpPr>
        <p:spPr>
          <a:xfrm rot="16200000">
            <a:off x="2477028" y="4303252"/>
            <a:ext cx="1375696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A6475B-0646-4F16-B93D-729C335E1EE7}"/>
              </a:ext>
            </a:extLst>
          </p:cNvPr>
          <p:cNvSpPr txBox="1"/>
          <p:nvPr/>
        </p:nvSpPr>
        <p:spPr>
          <a:xfrm>
            <a:off x="2380489" y="1828800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Checking Account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B43607-2948-4D2E-874C-343948BE9AC6}"/>
              </a:ext>
            </a:extLst>
          </p:cNvPr>
          <p:cNvSpPr txBox="1"/>
          <p:nvPr/>
        </p:nvSpPr>
        <p:spPr>
          <a:xfrm>
            <a:off x="2380488" y="3272504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Savings Account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DA54C3-A794-4613-837B-994549D5F274}"/>
              </a:ext>
            </a:extLst>
          </p:cNvPr>
          <p:cNvSpPr txBox="1"/>
          <p:nvPr/>
        </p:nvSpPr>
        <p:spPr>
          <a:xfrm>
            <a:off x="2380489" y="4796504"/>
            <a:ext cx="1600200" cy="956596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In-House Banking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7188702"/>
      </p:ext>
    </p:extLst>
  </p:cSld>
  <p:clrMapOvr>
    <a:masterClrMapping/>
  </p:clrMapOvr>
  <p:transition spd="slow" advTm="10040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41" objId="2"/>
        <p14:stopEvt time="9235" objId="2"/>
      </p14:showEvt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Paying the Center</a:t>
            </a:r>
          </a:p>
        </p:txBody>
      </p:sp>
      <p:sp>
        <p:nvSpPr>
          <p:cNvPr id="7" name="Round Same Side Corner Rectangle 17">
            <a:extLst>
              <a:ext uri="{FF2B5EF4-FFF2-40B4-BE49-F238E27FC236}">
                <a16:creationId xmlns:a16="http://schemas.microsoft.com/office/drawing/2014/main" id="{36E805D5-A884-4769-BEAA-207763AC7C19}"/>
              </a:ext>
            </a:extLst>
          </p:cNvPr>
          <p:cNvSpPr/>
          <p:nvPr/>
        </p:nvSpPr>
        <p:spPr>
          <a:xfrm rot="16200000">
            <a:off x="2476501" y="1333500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F2F2F2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Round Same Side Corner Rectangle 18">
            <a:extLst>
              <a:ext uri="{FF2B5EF4-FFF2-40B4-BE49-F238E27FC236}">
                <a16:creationId xmlns:a16="http://schemas.microsoft.com/office/drawing/2014/main" id="{AA602C96-7B99-4816-B3E1-F70F8209379C}"/>
              </a:ext>
            </a:extLst>
          </p:cNvPr>
          <p:cNvSpPr/>
          <p:nvPr/>
        </p:nvSpPr>
        <p:spPr>
          <a:xfrm rot="16200000">
            <a:off x="2476500" y="2815304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Round Same Side Corner Rectangle 20">
            <a:extLst>
              <a:ext uri="{FF2B5EF4-FFF2-40B4-BE49-F238E27FC236}">
                <a16:creationId xmlns:a16="http://schemas.microsoft.com/office/drawing/2014/main" id="{06C191E1-5688-44BA-947D-172D070A7864}"/>
              </a:ext>
            </a:extLst>
          </p:cNvPr>
          <p:cNvSpPr/>
          <p:nvPr/>
        </p:nvSpPr>
        <p:spPr>
          <a:xfrm rot="16200000">
            <a:off x="2477028" y="4303252"/>
            <a:ext cx="1375696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A6475B-0646-4F16-B93D-729C335E1EE7}"/>
              </a:ext>
            </a:extLst>
          </p:cNvPr>
          <p:cNvSpPr txBox="1"/>
          <p:nvPr/>
        </p:nvSpPr>
        <p:spPr>
          <a:xfrm>
            <a:off x="2380489" y="1828800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Checking Account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B43607-2948-4D2E-874C-343948BE9AC6}"/>
              </a:ext>
            </a:extLst>
          </p:cNvPr>
          <p:cNvSpPr txBox="1"/>
          <p:nvPr/>
        </p:nvSpPr>
        <p:spPr>
          <a:xfrm>
            <a:off x="2380488" y="3272504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Savings Account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DA54C3-A794-4613-837B-994549D5F274}"/>
              </a:ext>
            </a:extLst>
          </p:cNvPr>
          <p:cNvSpPr txBox="1"/>
          <p:nvPr/>
        </p:nvSpPr>
        <p:spPr>
          <a:xfrm>
            <a:off x="2380489" y="4796504"/>
            <a:ext cx="1600200" cy="956596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In-House Banking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EDB5D0-3B02-44E5-96A8-A7F537535199}"/>
              </a:ext>
            </a:extLst>
          </p:cNvPr>
          <p:cNvSpPr txBox="1"/>
          <p:nvPr/>
        </p:nvSpPr>
        <p:spPr>
          <a:xfrm>
            <a:off x="4464770" y="2243804"/>
            <a:ext cx="7072460" cy="44196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l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Checking Account</a:t>
            </a:r>
          </a:p>
          <a:p>
            <a:pPr algn="l"/>
            <a:endParaRPr lang="en-US" sz="1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Write a check to the center for lineage.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Checks must have signature of two authorized officers.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Prepare a deposit for the bank.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Deposits must be made within seven days.</a:t>
            </a:r>
          </a:p>
        </p:txBody>
      </p:sp>
      <p:pic>
        <p:nvPicPr>
          <p:cNvPr id="3" name="13">
            <a:hlinkClick r:id="" action="ppaction://media"/>
            <a:extLst>
              <a:ext uri="{FF2B5EF4-FFF2-40B4-BE49-F238E27FC236}">
                <a16:creationId xmlns:a16="http://schemas.microsoft.com/office/drawing/2014/main" id="{133DFF09-427A-4659-8FB0-69193302573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96200" y="6087808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83714632"/>
      </p:ext>
    </p:extLst>
  </p:cSld>
  <p:clrMapOvr>
    <a:masterClrMapping/>
  </p:clrMapOvr>
  <p:transition spd="slow" advTm="47636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43" objId="3"/>
        <p14:stopEvt time="46686" objId="3"/>
      </p14:showEvt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Paying the Center</a:t>
            </a:r>
          </a:p>
        </p:txBody>
      </p:sp>
      <p:sp>
        <p:nvSpPr>
          <p:cNvPr id="7" name="Round Same Side Corner Rectangle 17">
            <a:extLst>
              <a:ext uri="{FF2B5EF4-FFF2-40B4-BE49-F238E27FC236}">
                <a16:creationId xmlns:a16="http://schemas.microsoft.com/office/drawing/2014/main" id="{36E805D5-A884-4769-BEAA-207763AC7C19}"/>
              </a:ext>
            </a:extLst>
          </p:cNvPr>
          <p:cNvSpPr/>
          <p:nvPr/>
        </p:nvSpPr>
        <p:spPr>
          <a:xfrm rot="16200000">
            <a:off x="2476501" y="1333500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Round Same Side Corner Rectangle 18">
            <a:extLst>
              <a:ext uri="{FF2B5EF4-FFF2-40B4-BE49-F238E27FC236}">
                <a16:creationId xmlns:a16="http://schemas.microsoft.com/office/drawing/2014/main" id="{AA602C96-7B99-4816-B3E1-F70F8209379C}"/>
              </a:ext>
            </a:extLst>
          </p:cNvPr>
          <p:cNvSpPr/>
          <p:nvPr/>
        </p:nvSpPr>
        <p:spPr>
          <a:xfrm rot="16200000">
            <a:off x="2476500" y="2815304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F2F2F2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Round Same Side Corner Rectangle 20">
            <a:extLst>
              <a:ext uri="{FF2B5EF4-FFF2-40B4-BE49-F238E27FC236}">
                <a16:creationId xmlns:a16="http://schemas.microsoft.com/office/drawing/2014/main" id="{06C191E1-5688-44BA-947D-172D070A7864}"/>
              </a:ext>
            </a:extLst>
          </p:cNvPr>
          <p:cNvSpPr/>
          <p:nvPr/>
        </p:nvSpPr>
        <p:spPr>
          <a:xfrm rot="16200000">
            <a:off x="2477028" y="4303252"/>
            <a:ext cx="1375696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A6475B-0646-4F16-B93D-729C335E1EE7}"/>
              </a:ext>
            </a:extLst>
          </p:cNvPr>
          <p:cNvSpPr txBox="1"/>
          <p:nvPr/>
        </p:nvSpPr>
        <p:spPr>
          <a:xfrm>
            <a:off x="2380489" y="1828800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Checking Account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B43607-2948-4D2E-874C-343948BE9AC6}"/>
              </a:ext>
            </a:extLst>
          </p:cNvPr>
          <p:cNvSpPr txBox="1"/>
          <p:nvPr/>
        </p:nvSpPr>
        <p:spPr>
          <a:xfrm>
            <a:off x="2380488" y="3272504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Savings Account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DA54C3-A794-4613-837B-994549D5F274}"/>
              </a:ext>
            </a:extLst>
          </p:cNvPr>
          <p:cNvSpPr txBox="1"/>
          <p:nvPr/>
        </p:nvSpPr>
        <p:spPr>
          <a:xfrm>
            <a:off x="2380489" y="4796504"/>
            <a:ext cx="1600200" cy="956596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In-House Banking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EDB5D0-3B02-44E5-96A8-A7F537535199}"/>
              </a:ext>
            </a:extLst>
          </p:cNvPr>
          <p:cNvSpPr txBox="1"/>
          <p:nvPr/>
        </p:nvSpPr>
        <p:spPr>
          <a:xfrm>
            <a:off x="4433740" y="1712985"/>
            <a:ext cx="6691459" cy="44196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l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Savings Account</a:t>
            </a:r>
          </a:p>
          <a:p>
            <a:pPr algn="l"/>
            <a:endParaRPr lang="en-US" sz="1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Pay lineage with money received in the envelopes.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Make sure pay envelopes have been updated with amounts.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Take remaining amount home for deposit into account.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Deposits must be made within seven days.</a:t>
            </a:r>
          </a:p>
        </p:txBody>
      </p:sp>
      <p:pic>
        <p:nvPicPr>
          <p:cNvPr id="2" name="14">
            <a:hlinkClick r:id="" action="ppaction://media"/>
            <a:extLst>
              <a:ext uri="{FF2B5EF4-FFF2-40B4-BE49-F238E27FC236}">
                <a16:creationId xmlns:a16="http://schemas.microsoft.com/office/drawing/2014/main" id="{C9597CA3-94F5-484D-9C02-5ADE7C25CD9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143415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37193776"/>
      </p:ext>
    </p:extLst>
  </p:cSld>
  <p:clrMapOvr>
    <a:masterClrMapping/>
  </p:clrMapOvr>
  <p:transition spd="slow" advTm="19544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736" objId="2"/>
        <p14:stopEvt time="18842" objId="2"/>
      </p14:showEvt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Paying the Center</a:t>
            </a:r>
          </a:p>
        </p:txBody>
      </p:sp>
      <p:sp>
        <p:nvSpPr>
          <p:cNvPr id="7" name="Round Same Side Corner Rectangle 17">
            <a:extLst>
              <a:ext uri="{FF2B5EF4-FFF2-40B4-BE49-F238E27FC236}">
                <a16:creationId xmlns:a16="http://schemas.microsoft.com/office/drawing/2014/main" id="{36E805D5-A884-4769-BEAA-207763AC7C19}"/>
              </a:ext>
            </a:extLst>
          </p:cNvPr>
          <p:cNvSpPr/>
          <p:nvPr/>
        </p:nvSpPr>
        <p:spPr>
          <a:xfrm rot="16200000">
            <a:off x="2476501" y="1333500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Round Same Side Corner Rectangle 18">
            <a:extLst>
              <a:ext uri="{FF2B5EF4-FFF2-40B4-BE49-F238E27FC236}">
                <a16:creationId xmlns:a16="http://schemas.microsoft.com/office/drawing/2014/main" id="{AA602C96-7B99-4816-B3E1-F70F8209379C}"/>
              </a:ext>
            </a:extLst>
          </p:cNvPr>
          <p:cNvSpPr/>
          <p:nvPr/>
        </p:nvSpPr>
        <p:spPr>
          <a:xfrm rot="16200000">
            <a:off x="2476500" y="2815304"/>
            <a:ext cx="13716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Round Same Side Corner Rectangle 20">
            <a:extLst>
              <a:ext uri="{FF2B5EF4-FFF2-40B4-BE49-F238E27FC236}">
                <a16:creationId xmlns:a16="http://schemas.microsoft.com/office/drawing/2014/main" id="{06C191E1-5688-44BA-947D-172D070A7864}"/>
              </a:ext>
            </a:extLst>
          </p:cNvPr>
          <p:cNvSpPr/>
          <p:nvPr/>
        </p:nvSpPr>
        <p:spPr>
          <a:xfrm rot="16200000">
            <a:off x="2477028" y="4303252"/>
            <a:ext cx="1375696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F2F2F2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A6475B-0646-4F16-B93D-729C335E1EE7}"/>
              </a:ext>
            </a:extLst>
          </p:cNvPr>
          <p:cNvSpPr txBox="1"/>
          <p:nvPr/>
        </p:nvSpPr>
        <p:spPr>
          <a:xfrm>
            <a:off x="2380489" y="1828800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Checking Account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B43607-2948-4D2E-874C-343948BE9AC6}"/>
              </a:ext>
            </a:extLst>
          </p:cNvPr>
          <p:cNvSpPr txBox="1"/>
          <p:nvPr/>
        </p:nvSpPr>
        <p:spPr>
          <a:xfrm>
            <a:off x="2380488" y="3272504"/>
            <a:ext cx="16002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Savings Account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DA54C3-A794-4613-837B-994549D5F274}"/>
              </a:ext>
            </a:extLst>
          </p:cNvPr>
          <p:cNvSpPr txBox="1"/>
          <p:nvPr/>
        </p:nvSpPr>
        <p:spPr>
          <a:xfrm>
            <a:off x="2380489" y="4796504"/>
            <a:ext cx="1600200" cy="956596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In-House Banking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EDB5D0-3B02-44E5-96A8-A7F537535199}"/>
              </a:ext>
            </a:extLst>
          </p:cNvPr>
          <p:cNvSpPr txBox="1"/>
          <p:nvPr/>
        </p:nvSpPr>
        <p:spPr>
          <a:xfrm>
            <a:off x="4495800" y="2455964"/>
            <a:ext cx="7162800" cy="2325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l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In-House Banking</a:t>
            </a:r>
          </a:p>
          <a:p>
            <a:pPr algn="l"/>
            <a:endParaRPr lang="en-US" sz="1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Count all money from envelopes and deposit with center.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15">
            <a:hlinkClick r:id="" action="ppaction://media"/>
            <a:extLst>
              <a:ext uri="{FF2B5EF4-FFF2-40B4-BE49-F238E27FC236}">
                <a16:creationId xmlns:a16="http://schemas.microsoft.com/office/drawing/2014/main" id="{081520A7-A647-4EDB-951E-4AF100CADA6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22523617"/>
      </p:ext>
    </p:extLst>
  </p:cSld>
  <p:clrMapOvr>
    <a:masterClrMapping/>
  </p:clrMapOvr>
  <p:transition spd="slow" advTm="17235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66" objId="3"/>
        <p14:stopEvt time="16238" objId="3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Other Bills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165C0E23-E0F7-43D3-8E10-59ADF31D0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6450" y="1951037"/>
            <a:ext cx="8724900" cy="4525963"/>
          </a:xfrm>
        </p:spPr>
        <p:txBody>
          <a:bodyPr>
            <a:normAutofit/>
          </a:bodyPr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treasurer also pays any other bills the league may have, which include:</a:t>
            </a:r>
          </a:p>
          <a:p>
            <a:pPr lvl="1"/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Banquet costs</a:t>
            </a:r>
          </a:p>
          <a:p>
            <a:pPr lvl="1"/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Trophies</a:t>
            </a:r>
          </a:p>
          <a:p>
            <a:pPr lvl="1"/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Salaries</a:t>
            </a:r>
          </a:p>
          <a:p>
            <a:pPr lvl="1"/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Membership Dues</a:t>
            </a:r>
          </a:p>
        </p:txBody>
      </p:sp>
      <p:pic>
        <p:nvPicPr>
          <p:cNvPr id="2" name="16">
            <a:hlinkClick r:id="" action="ppaction://media"/>
            <a:extLst>
              <a:ext uri="{FF2B5EF4-FFF2-40B4-BE49-F238E27FC236}">
                <a16:creationId xmlns:a16="http://schemas.microsoft.com/office/drawing/2014/main" id="{E3BAE39A-F801-4297-A904-2249BE17CC1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11666711"/>
      </p:ext>
    </p:extLst>
  </p:cSld>
  <p:clrMapOvr>
    <a:masterClrMapping/>
  </p:clrMapOvr>
  <p:transition spd="slow" advTm="11803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34" objId="2"/>
        <p14:stopEvt time="11062" objId="2"/>
      </p14:showEvtLst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Membership Dues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4BE74-1BB7-480A-8227-E698D7FE6195}"/>
              </a:ext>
            </a:extLst>
          </p:cNvPr>
          <p:cNvSpPr txBox="1"/>
          <p:nvPr/>
        </p:nvSpPr>
        <p:spPr>
          <a:xfrm>
            <a:off x="1981200" y="1619071"/>
            <a:ext cx="9305630" cy="2571929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Membership dues are paid directly to the association. Work with the league secretary to determine how much is needed.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26038D2-F1E9-474A-9C0F-6F3D9EDBFC16}"/>
              </a:ext>
            </a:extLst>
          </p:cNvPr>
          <p:cNvGrpSpPr/>
          <p:nvPr/>
        </p:nvGrpSpPr>
        <p:grpSpPr>
          <a:xfrm>
            <a:off x="3886200" y="3905071"/>
            <a:ext cx="4773891" cy="1886129"/>
            <a:chOff x="4903509" y="1182546"/>
            <a:chExt cx="4773891" cy="188612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98C70E6-D042-40F5-A0FC-23F65B45E503}"/>
                </a:ext>
              </a:extLst>
            </p:cNvPr>
            <p:cNvSpPr/>
            <p:nvPr/>
          </p:nvSpPr>
          <p:spPr>
            <a:xfrm>
              <a:off x="5053720" y="1182546"/>
              <a:ext cx="4623680" cy="1200329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en-US" sz="7200" b="1" dirty="0">
                  <a:ln w="11430"/>
                  <a:solidFill>
                    <a:srgbClr val="00338E"/>
                  </a:soli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30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1AF737C-0C47-4B38-8532-DFFFF6E5A4B5}"/>
                </a:ext>
              </a:extLst>
            </p:cNvPr>
            <p:cNvSpPr/>
            <p:nvPr/>
          </p:nvSpPr>
          <p:spPr>
            <a:xfrm>
              <a:off x="4903509" y="1868346"/>
              <a:ext cx="4623680" cy="1200329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en-US" sz="7200" b="1" dirty="0">
                  <a:ln w="11430"/>
                  <a:solidFill>
                    <a:srgbClr val="00338E"/>
                  </a:soli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Days</a:t>
              </a:r>
            </a:p>
          </p:txBody>
        </p:sp>
      </p:grpSp>
      <p:pic>
        <p:nvPicPr>
          <p:cNvPr id="4" name="17">
            <a:hlinkClick r:id="" action="ppaction://media"/>
            <a:extLst>
              <a:ext uri="{FF2B5EF4-FFF2-40B4-BE49-F238E27FC236}">
                <a16:creationId xmlns:a16="http://schemas.microsoft.com/office/drawing/2014/main" id="{CF1A0227-DFCB-4298-968C-78C28A12E3A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52093793"/>
      </p:ext>
    </p:extLst>
  </p:cSld>
  <p:clrMapOvr>
    <a:masterClrMapping/>
  </p:clrMapOvr>
  <p:transition spd="slow" advTm="25401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45" objId="4"/>
        <p14:stopEvt time="24759" objId="4"/>
      </p14:showEvtLst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Membership Dues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2F82F3-A6A8-41E8-BB0B-9943F27EA2E2}"/>
              </a:ext>
            </a:extLst>
          </p:cNvPr>
          <p:cNvSpPr txBox="1"/>
          <p:nvPr/>
        </p:nvSpPr>
        <p:spPr>
          <a:xfrm>
            <a:off x="1866900" y="1721344"/>
            <a:ext cx="8915400" cy="1707656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ctr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Pay for memberships with a league or cashier’s check or with a money order.  </a:t>
            </a:r>
          </a:p>
          <a:p>
            <a:pPr algn="ctr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NEVER PAY BY CASH!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7DECB2-5D69-48EF-BF7F-062CC1B7080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>
          <a:xfrm>
            <a:off x="4362450" y="3774299"/>
            <a:ext cx="3924300" cy="1715782"/>
          </a:xfrm>
          <a:prstGeom prst="rect">
            <a:avLst/>
          </a:prstGeom>
          <a:ln>
            <a:noFill/>
          </a:ln>
        </p:spPr>
      </p:pic>
      <p:sp>
        <p:nvSpPr>
          <p:cNvPr id="12" name="&quot;No&quot; Symbol 6">
            <a:extLst>
              <a:ext uri="{FF2B5EF4-FFF2-40B4-BE49-F238E27FC236}">
                <a16:creationId xmlns:a16="http://schemas.microsoft.com/office/drawing/2014/main" id="{0FC1B5BD-F835-4D64-A0A3-E06190CF59F6}"/>
              </a:ext>
            </a:extLst>
          </p:cNvPr>
          <p:cNvSpPr/>
          <p:nvPr/>
        </p:nvSpPr>
        <p:spPr>
          <a:xfrm>
            <a:off x="5410200" y="3700322"/>
            <a:ext cx="1828800" cy="1863736"/>
          </a:xfrm>
          <a:prstGeom prst="noSmoking">
            <a:avLst>
              <a:gd name="adj" fmla="val 682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2" name="18">
            <a:hlinkClick r:id="" action="ppaction://media"/>
            <a:extLst>
              <a:ext uri="{FF2B5EF4-FFF2-40B4-BE49-F238E27FC236}">
                <a16:creationId xmlns:a16="http://schemas.microsoft.com/office/drawing/2014/main" id="{E7582A9C-570E-4BCC-B6A3-86A929C0073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962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60692465"/>
      </p:ext>
    </p:extLst>
  </p:cSld>
  <p:clrMapOvr>
    <a:masterClrMapping/>
  </p:clrMapOvr>
  <p:transition spd="slow" advTm="13457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89" objId="2"/>
        <p14:stopEvt time="13043" objId="2"/>
      </p14:showEvtLst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DF5167-1B5A-4DBF-8336-55BCE1E15D7B}"/>
              </a:ext>
            </a:extLst>
          </p:cNvPr>
          <p:cNvSpPr/>
          <p:nvPr/>
        </p:nvSpPr>
        <p:spPr>
          <a:xfrm>
            <a:off x="1981200" y="2057401"/>
            <a:ext cx="78486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72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Financial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73C1485-9B85-4462-97CB-B986442777C3}"/>
              </a:ext>
            </a:extLst>
          </p:cNvPr>
          <p:cNvSpPr/>
          <p:nvPr/>
        </p:nvSpPr>
        <p:spPr>
          <a:xfrm>
            <a:off x="1981200" y="3073064"/>
            <a:ext cx="903501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72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Responsibilities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F27372-F294-4D3E-8C67-586D764AD2B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2059237"/>
            <a:ext cx="994708" cy="99470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44856921"/>
      </p:ext>
    </p:extLst>
  </p:cSld>
  <p:clrMapOvr>
    <a:masterClrMapping/>
  </p:clrMapOvr>
  <p:transition spd="slow" advTm="2971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5">
            <a:extLst>
              <a:ext uri="{FF2B5EF4-FFF2-40B4-BE49-F238E27FC236}">
                <a16:creationId xmlns:a16="http://schemas.microsoft.com/office/drawing/2014/main" id="{8CD809E6-C93B-491D-9B80-9EF2BEC09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Officer Duties</a:t>
            </a:r>
          </a:p>
        </p:txBody>
      </p:sp>
      <p:pic>
        <p:nvPicPr>
          <p:cNvPr id="8" name="Picture 7" descr="Microsoft Excel - League finances.xlsx">
            <a:extLst>
              <a:ext uri="{FF2B5EF4-FFF2-40B4-BE49-F238E27FC236}">
                <a16:creationId xmlns:a16="http://schemas.microsoft.com/office/drawing/2014/main" id="{6741A30B-19FA-4D0C-8584-0D663F96C7B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0" t="22831" r="42783" b="31431"/>
          <a:stretch/>
        </p:blipFill>
        <p:spPr>
          <a:xfrm>
            <a:off x="2438400" y="1667540"/>
            <a:ext cx="7468007" cy="35229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55D245-528D-4440-A27A-5BC3B35E20EC}"/>
              </a:ext>
            </a:extLst>
          </p:cNvPr>
          <p:cNvSpPr txBox="1"/>
          <p:nvPr/>
        </p:nvSpPr>
        <p:spPr>
          <a:xfrm>
            <a:off x="2511512" y="2362201"/>
            <a:ext cx="3432494" cy="168433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 sz="2000" b="1" u="sng" dirty="0"/>
              <a:t>102f. Duties of the Treasurer</a:t>
            </a:r>
          </a:p>
          <a:p>
            <a:pPr algn="l"/>
            <a:r>
              <a:rPr lang="en-US" sz="2000" dirty="0"/>
              <a:t>The treasurer shall perform the following duties:</a:t>
            </a:r>
          </a:p>
          <a:p>
            <a:pPr marL="282575" indent="-282575">
              <a:buAutoNum type="arabicPeriod" startAt="2"/>
            </a:pPr>
            <a:r>
              <a:rPr lang="en-US" sz="2000" dirty="0"/>
              <a:t>Arrange to have all league funds deposited within one week of receipt.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3DB718-A8FF-4C7E-90CD-F84E2EAC82C4}"/>
              </a:ext>
            </a:extLst>
          </p:cNvPr>
          <p:cNvSpPr txBox="1"/>
          <p:nvPr/>
        </p:nvSpPr>
        <p:spPr>
          <a:xfrm>
            <a:off x="6096407" y="2362200"/>
            <a:ext cx="3657600" cy="168433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rtlCol="0" anchor="t">
            <a:normAutofit fontScale="92500"/>
          </a:bodyPr>
          <a:lstStyle/>
          <a:p>
            <a:pPr algn="l"/>
            <a:r>
              <a:rPr lang="en-US" sz="2000" b="1" u="sng" dirty="0"/>
              <a:t>102c. Duties of the President</a:t>
            </a:r>
          </a:p>
          <a:p>
            <a:pPr algn="l"/>
            <a:r>
              <a:rPr lang="en-US" sz="2000" dirty="0"/>
              <a:t>The president/league supervisor shall perform the following duties:</a:t>
            </a:r>
          </a:p>
          <a:p>
            <a:pPr marL="282575" indent="-282575">
              <a:buAutoNum type="arabicPeriod" startAt="6"/>
            </a:pPr>
            <a:r>
              <a:rPr lang="en-US" sz="2000" dirty="0"/>
              <a:t>Personally verify the league’s bank balance monthly.</a:t>
            </a:r>
          </a:p>
        </p:txBody>
      </p:sp>
      <p:pic>
        <p:nvPicPr>
          <p:cNvPr id="2" name="20">
            <a:hlinkClick r:id="" action="ppaction://media"/>
            <a:extLst>
              <a:ext uri="{FF2B5EF4-FFF2-40B4-BE49-F238E27FC236}">
                <a16:creationId xmlns:a16="http://schemas.microsoft.com/office/drawing/2014/main" id="{5B1CD669-305C-45E8-95CA-854CC9D4156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2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44683768"/>
      </p:ext>
    </p:extLst>
  </p:cSld>
  <p:clrMapOvr>
    <a:masterClrMapping/>
  </p:clrMapOvr>
  <p:transition spd="med" advTm="46159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64" objId="2"/>
        <p14:stopEvt time="45338" objId="2"/>
      </p14:showEvtLst>
    </p:ext>
  </p:extLs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>
            <a:normAutofit fontScale="90000"/>
          </a:bodyPr>
          <a:lstStyle/>
          <a:p>
            <a:r>
              <a:rPr lang="en-US" sz="4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Mid-season Financial Statement</a:t>
            </a:r>
          </a:p>
        </p:txBody>
      </p:sp>
      <p:pic>
        <p:nvPicPr>
          <p:cNvPr id="11" name="21">
            <a:hlinkClick r:id="" action="ppaction://media"/>
            <a:extLst>
              <a:ext uri="{FF2B5EF4-FFF2-40B4-BE49-F238E27FC236}">
                <a16:creationId xmlns:a16="http://schemas.microsoft.com/office/drawing/2014/main" id="{235CB57C-1ECD-44F7-936B-2A50139365F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3800" y="6172200"/>
            <a:ext cx="609600" cy="609600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F0F4A1D-6203-4134-A720-3C382016A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8800" y="1673337"/>
            <a:ext cx="5638799" cy="36115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b="1" dirty="0"/>
              <a:t>102f. Duties of the Treasurer</a:t>
            </a:r>
          </a:p>
          <a:p>
            <a:pPr marL="0" indent="0">
              <a:buNone/>
            </a:pPr>
            <a:r>
              <a:rPr lang="en-US" sz="2200" dirty="0"/>
              <a:t>The treasurer shall perform the following duties:</a:t>
            </a:r>
          </a:p>
          <a:p>
            <a:pPr marL="339725" indent="-339725">
              <a:buAutoNum type="arabicPeriod" startAt="3"/>
            </a:pPr>
            <a:r>
              <a:rPr lang="en-US" sz="2200" dirty="0"/>
              <a:t>Be responsible for a complete accounting of all receipts and disbursements.  On the request of the president or board, furnish a current financial statement to each team captain.</a:t>
            </a:r>
          </a:p>
          <a:p>
            <a:endParaRPr lang="en-US" sz="2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0DEF3C1-82DC-4D40-BEB0-9A401423744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05000" y="1347242"/>
            <a:ext cx="3234402" cy="426375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0874541"/>
      </p:ext>
    </p:extLst>
  </p:cSld>
  <p:clrMapOvr>
    <a:masterClrMapping/>
  </p:clrMapOvr>
  <p:transition spd="med" advTm="36384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63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009" objId="11"/>
        <p14:stopEvt time="35672" objId="11"/>
      </p14:showEvtLst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Come Prepared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4B0E6C7-9A35-49E5-9433-5024FC082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810" y="1955801"/>
            <a:ext cx="7979790" cy="360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calculate the prize fund, you multiply:</a:t>
            </a:r>
          </a:p>
          <a:p>
            <a:pPr marL="0" indent="0">
              <a:buNone/>
            </a:pPr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number of teams                                 8</a:t>
            </a:r>
          </a:p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X  number of players per team              5</a:t>
            </a:r>
          </a:p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X  number of weeks                             34</a:t>
            </a:r>
          </a:p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X  amount of prize money each pays     $5.00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132B19-AE4F-4A05-8C3E-0CCF6AF0DDFE}"/>
              </a:ext>
            </a:extLst>
          </p:cNvPr>
          <p:cNvSpPr txBox="1"/>
          <p:nvPr/>
        </p:nvSpPr>
        <p:spPr>
          <a:xfrm>
            <a:off x="2362200" y="4495800"/>
            <a:ext cx="8153400" cy="990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ctr"/>
            <a:r>
              <a:rPr lang="en-US" sz="6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$6800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3E7FE44-37B8-4D44-A860-1BF8E31676A8}"/>
              </a:ext>
            </a:extLst>
          </p:cNvPr>
          <p:cNvCxnSpPr>
            <a:cxnSpLocks/>
          </p:cNvCxnSpPr>
          <p:nvPr/>
        </p:nvCxnSpPr>
        <p:spPr>
          <a:xfrm>
            <a:off x="2535810" y="4419600"/>
            <a:ext cx="7217790" cy="0"/>
          </a:xfrm>
          <a:prstGeom prst="line">
            <a:avLst/>
          </a:prstGeom>
          <a:ln w="50800" cmpd="dbl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22">
            <a:hlinkClick r:id="" action="ppaction://media"/>
            <a:extLst>
              <a:ext uri="{FF2B5EF4-FFF2-40B4-BE49-F238E27FC236}">
                <a16:creationId xmlns:a16="http://schemas.microsoft.com/office/drawing/2014/main" id="{0221C57E-F3DD-446B-8BDB-EDCE05234C4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96200" y="607060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0428232"/>
      </p:ext>
    </p:extLst>
  </p:cSld>
  <p:clrMapOvr>
    <a:masterClrMapping/>
  </p:clrMapOvr>
  <p:transition spd="med" advTm="49884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1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771" objId="12"/>
        <p14:stopEvt time="48716" objId="12"/>
      </p14:showEvtLst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Income &amp; Expenses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C6C8CBC-0C4E-424B-9D5C-655D5B34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0" y="1646237"/>
            <a:ext cx="7467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Income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Beginning Balance                   $50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League Prize Fund                   $6800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Franchise Fee = $25.00 X 8      $200</a:t>
            </a:r>
          </a:p>
          <a:p>
            <a:pPr marL="0" indent="0">
              <a:spcBef>
                <a:spcPts val="0"/>
              </a:spcBef>
              <a:buNone/>
            </a:pPr>
            <a:endParaRPr lang="en-US" sz="1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8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Expenses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Trophies                                  $150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Supplies (Paper, ink, postage)   $58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5A4FA62-98E1-43B9-8B7A-977CFA493034}"/>
              </a:ext>
            </a:extLst>
          </p:cNvPr>
          <p:cNvCxnSpPr>
            <a:cxnSpLocks/>
          </p:cNvCxnSpPr>
          <p:nvPr/>
        </p:nvCxnSpPr>
        <p:spPr>
          <a:xfrm>
            <a:off x="2841396" y="4959926"/>
            <a:ext cx="6759804" cy="0"/>
          </a:xfrm>
          <a:prstGeom prst="line">
            <a:avLst/>
          </a:prstGeom>
          <a:ln w="50800" cmpd="dbl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E72ED60-7F2A-4E76-BD7D-42AC1ECB2AFD}"/>
              </a:ext>
            </a:extLst>
          </p:cNvPr>
          <p:cNvSpPr txBox="1"/>
          <p:nvPr/>
        </p:nvSpPr>
        <p:spPr>
          <a:xfrm>
            <a:off x="2743200" y="4876800"/>
            <a:ext cx="7391400" cy="1059873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en-US" sz="3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Estimated Prize Fund $6840</a:t>
            </a:r>
          </a:p>
        </p:txBody>
      </p:sp>
      <p:pic>
        <p:nvPicPr>
          <p:cNvPr id="11" name="23">
            <a:hlinkClick r:id="" action="ppaction://media"/>
            <a:extLst>
              <a:ext uri="{FF2B5EF4-FFF2-40B4-BE49-F238E27FC236}">
                <a16:creationId xmlns:a16="http://schemas.microsoft.com/office/drawing/2014/main" id="{4AD2B588-7E92-47B9-AA26-7ADE68AE25B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3800" y="6102927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61774476"/>
      </p:ext>
    </p:extLst>
  </p:cSld>
  <p:clrMapOvr>
    <a:masterClrMapping/>
  </p:clrMapOvr>
  <p:transition spd="med" advTm="32047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9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72" objId="11"/>
        <p14:stopEvt time="31194" objId="11"/>
      </p14:showEvtLst>
    </p:ext>
  </p:extLs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Audit Committee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C44DD26-4F12-4D40-8F3D-D3470D153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4904" y="1493033"/>
            <a:ext cx="9187992" cy="4204228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Audit Committee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Is appointed by the president.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Ensures the league’s funds have been deposited and disbursed as directed.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Ensures the records have been accurately and completely kept.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Ensures expenses have been paid.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US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At least one audit must be done no more than a month prior to disbursement of the league’s prize money.  USBC recommends an audit be done quarterly.</a:t>
            </a:r>
          </a:p>
        </p:txBody>
      </p:sp>
      <p:pic>
        <p:nvPicPr>
          <p:cNvPr id="8" name="24">
            <a:hlinkClick r:id="" action="ppaction://media"/>
            <a:extLst>
              <a:ext uri="{FF2B5EF4-FFF2-40B4-BE49-F238E27FC236}">
                <a16:creationId xmlns:a16="http://schemas.microsoft.com/office/drawing/2014/main" id="{C4AAC01E-953A-4C09-9BB2-8807DD3B488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724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18209665"/>
      </p:ext>
    </p:extLst>
  </p:cSld>
  <p:clrMapOvr>
    <a:masterClrMapping/>
  </p:clrMapOvr>
  <p:transition spd="slow" advTm="25348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261" objId="8"/>
        <p14:stopEvt time="24376" objId="8"/>
      </p14:showEvtLst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Performing an Audit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8A672E-D855-4BFB-B8DC-3F851B00B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0" y="1542008"/>
            <a:ext cx="8686800" cy="4154984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Information the Audit Committee needs include: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Lineage receipts showing number of bowlers paid each week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League Rules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Account Statements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Other receipts for expenses paid</a:t>
            </a: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Team pay envelopes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Treasurer must be available to answer any questions the committee may have.</a:t>
            </a:r>
          </a:p>
        </p:txBody>
      </p:sp>
      <p:pic>
        <p:nvPicPr>
          <p:cNvPr id="8" name="25">
            <a:hlinkClick r:id="" action="ppaction://media"/>
            <a:extLst>
              <a:ext uri="{FF2B5EF4-FFF2-40B4-BE49-F238E27FC236}">
                <a16:creationId xmlns:a16="http://schemas.microsoft.com/office/drawing/2014/main" id="{2B82497D-9C8F-40EF-A4A1-ED5B43CAA57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08145324"/>
      </p:ext>
    </p:extLst>
  </p:cSld>
  <p:clrMapOvr>
    <a:masterClrMapping/>
  </p:clrMapOvr>
  <p:transition spd="slow" advTm="30027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9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07" objId="8"/>
        <p14:stopEvt time="29130" objId="8"/>
      </p14:showEvtLst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DF5167-1B5A-4DBF-8336-55BCE1E15D7B}"/>
              </a:ext>
            </a:extLst>
          </p:cNvPr>
          <p:cNvSpPr/>
          <p:nvPr/>
        </p:nvSpPr>
        <p:spPr>
          <a:xfrm>
            <a:off x="1752600" y="2057400"/>
            <a:ext cx="899160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0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Bonding, Burglary &amp; Holdup Insurance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5899971"/>
      </p:ext>
    </p:extLst>
  </p:cSld>
  <p:clrMapOvr>
    <a:masterClrMapping/>
  </p:clrMapOvr>
  <p:transition spd="slow" advTm="3295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Bonding Policy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BC29CD-9FA3-43F5-B2B0-8BBAC754DE77}"/>
              </a:ext>
            </a:extLst>
          </p:cNvPr>
          <p:cNvSpPr txBox="1"/>
          <p:nvPr/>
        </p:nvSpPr>
        <p:spPr>
          <a:xfrm>
            <a:off x="1828801" y="1841500"/>
            <a:ext cx="9220198" cy="21209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algn="l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USBC leagues are automatically protected against $10,000 in misused funds. If prizes/awards are going to exceed this amount, list total prize fund amount on league application.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DB318A5-F63A-4205-9622-222E96CBCA58}"/>
              </a:ext>
            </a:extLst>
          </p:cNvPr>
          <p:cNvCxnSpPr>
            <a:cxnSpLocks/>
          </p:cNvCxnSpPr>
          <p:nvPr/>
        </p:nvCxnSpPr>
        <p:spPr>
          <a:xfrm>
            <a:off x="5029200" y="3810000"/>
            <a:ext cx="0" cy="686286"/>
          </a:xfrm>
          <a:prstGeom prst="straightConnector1">
            <a:avLst/>
          </a:prstGeom>
          <a:ln w="38100">
            <a:solidFill>
              <a:srgbClr val="00338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27">
            <a:hlinkClick r:id="" action="ppaction://media"/>
            <a:extLst>
              <a:ext uri="{FF2B5EF4-FFF2-40B4-BE49-F238E27FC236}">
                <a16:creationId xmlns:a16="http://schemas.microsoft.com/office/drawing/2014/main" id="{6074BD77-B905-4F4A-A9B1-1DF6639FFBB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172200"/>
            <a:ext cx="60960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6CE19E-7DC1-48E0-97C1-6C0A48A3371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3" r="-1"/>
          <a:stretch/>
        </p:blipFill>
        <p:spPr>
          <a:xfrm>
            <a:off x="3019876" y="4496286"/>
            <a:ext cx="6152249" cy="913430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90564634"/>
      </p:ext>
    </p:extLst>
  </p:cSld>
  <p:clrMapOvr>
    <a:masterClrMapping/>
  </p:clrMapOvr>
  <p:transition spd="slow" advTm="31188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653" objId="4"/>
        <p14:stopEvt time="30207" objId="4"/>
      </p14:showEvtLst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Burglary &amp; Holdup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A5A1A2A-AF89-479F-8AA3-EDE71CE6F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9750" y="2133600"/>
            <a:ext cx="9258300" cy="375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Loss of funds due to burglary or holdup are covered when funds are taken: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 violence or threat of violence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Through forcible entry where funds are kept.  There must be visible evidence of forcible entry.</a:t>
            </a:r>
          </a:p>
        </p:txBody>
      </p:sp>
      <p:pic>
        <p:nvPicPr>
          <p:cNvPr id="5" name="28">
            <a:hlinkClick r:id="" action="ppaction://media"/>
            <a:extLst>
              <a:ext uri="{FF2B5EF4-FFF2-40B4-BE49-F238E27FC236}">
                <a16:creationId xmlns:a16="http://schemas.microsoft.com/office/drawing/2014/main" id="{0C0DAA76-B0F6-433E-94FA-5114A0F8C36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38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79063691"/>
      </p:ext>
    </p:extLst>
  </p:cSld>
  <p:clrMapOvr>
    <a:masterClrMapping/>
  </p:clrMapOvr>
  <p:transition spd="med" advTm="18559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33" objId="5"/>
        <p14:stopEvt time="17538" objId="5"/>
      </p14:showEvtLst>
    </p:ext>
  </p:extLs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Coverage Limits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AF73334-F41E-4186-8D9F-6F302CE51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0" y="2288095"/>
            <a:ext cx="9448800" cy="4140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Deposits</a:t>
            </a: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One week’s receipts with a limit of $2000.</a:t>
            </a:r>
          </a:p>
          <a:p>
            <a:pPr marL="0" indent="0">
              <a:buNone/>
            </a:pPr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Withdrawals</a:t>
            </a: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Not to exceed $10,000 at any one time.</a:t>
            </a:r>
          </a:p>
        </p:txBody>
      </p:sp>
      <p:pic>
        <p:nvPicPr>
          <p:cNvPr id="3" name="29">
            <a:hlinkClick r:id="" action="ppaction://media"/>
            <a:extLst>
              <a:ext uri="{FF2B5EF4-FFF2-40B4-BE49-F238E27FC236}">
                <a16:creationId xmlns:a16="http://schemas.microsoft.com/office/drawing/2014/main" id="{A1712314-DFA4-4D53-8175-B2833A1219C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67600" y="610307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05897490"/>
      </p:ext>
    </p:extLst>
  </p:cSld>
  <p:clrMapOvr>
    <a:masterClrMapping/>
  </p:clrMapOvr>
  <p:transition spd="med" advTm="14671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88" objId="3"/>
        <p14:stopEvt time="13521" objId="3"/>
      </p14:showEvtLst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Eligibility Requirements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E9EE92D-6A0B-4D92-983E-E41F3102A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2125" y="1752600"/>
            <a:ext cx="9353550" cy="4826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be bondable, a treasurer must:</a:t>
            </a:r>
          </a:p>
          <a:p>
            <a:pPr marL="0" indent="0">
              <a:buNone/>
            </a:pPr>
            <a:endParaRPr lang="en-US" sz="1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 a minimum of 18 years of age.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 a member of USBC.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Not have been convicted of a felony.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Not have misused USBC funds in the past.</a:t>
            </a:r>
          </a:p>
        </p:txBody>
      </p:sp>
      <p:pic>
        <p:nvPicPr>
          <p:cNvPr id="2" name="30">
            <a:hlinkClick r:id="" action="ppaction://media"/>
            <a:extLst>
              <a:ext uri="{FF2B5EF4-FFF2-40B4-BE49-F238E27FC236}">
                <a16:creationId xmlns:a16="http://schemas.microsoft.com/office/drawing/2014/main" id="{23CF5CB7-49F3-457F-8BAB-F535DE6A19C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676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37038183"/>
      </p:ext>
    </p:extLst>
  </p:cSld>
  <p:clrMapOvr>
    <a:masterClrMapping/>
  </p:clrMapOvr>
  <p:transition spd="med" advTm="18853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17" objId="2"/>
        <p14:stopEvt time="18090" objId="2"/>
      </p14:showEvtLst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Common Mistakes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C7346A-0ADD-41B0-AB02-83ABAC2B7A2F}"/>
              </a:ext>
            </a:extLst>
          </p:cNvPr>
          <p:cNvSpPr/>
          <p:nvPr/>
        </p:nvSpPr>
        <p:spPr>
          <a:xfrm>
            <a:off x="4419600" y="2298036"/>
            <a:ext cx="701938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</a:t>
            </a:r>
          </a:p>
          <a:p>
            <a:endParaRPr lang="en-US" sz="1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Safeguarding the league’s money is job #1.  </a:t>
            </a: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Don’t make the same mistakes others have which caused prize funds to not be covered.</a:t>
            </a:r>
          </a:p>
        </p:txBody>
      </p:sp>
      <p:sp>
        <p:nvSpPr>
          <p:cNvPr id="16" name="Round Same Side Corner Rectangle 17">
            <a:extLst>
              <a:ext uri="{FF2B5EF4-FFF2-40B4-BE49-F238E27FC236}">
                <a16:creationId xmlns:a16="http://schemas.microsoft.com/office/drawing/2014/main" id="{A2DFE625-EA0F-47FF-AFCE-7FCCE18F3219}"/>
              </a:ext>
            </a:extLst>
          </p:cNvPr>
          <p:cNvSpPr/>
          <p:nvPr/>
        </p:nvSpPr>
        <p:spPr>
          <a:xfrm rot="16200000">
            <a:off x="2667003" y="1124144"/>
            <a:ext cx="990599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ln>
            <a:solidFill>
              <a:srgbClr val="00338E">
                <a:alpha val="90000"/>
              </a:srgbClr>
            </a:solidFill>
          </a:ln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Round Same Side Corner Rectangle 18">
            <a:extLst>
              <a:ext uri="{FF2B5EF4-FFF2-40B4-BE49-F238E27FC236}">
                <a16:creationId xmlns:a16="http://schemas.microsoft.com/office/drawing/2014/main" id="{4423ACCB-99C9-4C03-BE38-5FB7772C1475}"/>
              </a:ext>
            </a:extLst>
          </p:cNvPr>
          <p:cNvSpPr/>
          <p:nvPr/>
        </p:nvSpPr>
        <p:spPr>
          <a:xfrm rot="16200000">
            <a:off x="2653155" y="2242891"/>
            <a:ext cx="1018293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8" name="Round Same Side Corner Rectangle 19">
            <a:extLst>
              <a:ext uri="{FF2B5EF4-FFF2-40B4-BE49-F238E27FC236}">
                <a16:creationId xmlns:a16="http://schemas.microsoft.com/office/drawing/2014/main" id="{71FC59CE-9F60-4E3A-8059-8DD6726FE760}"/>
              </a:ext>
            </a:extLst>
          </p:cNvPr>
          <p:cNvSpPr/>
          <p:nvPr/>
        </p:nvSpPr>
        <p:spPr>
          <a:xfrm rot="16200000">
            <a:off x="2689710" y="3357219"/>
            <a:ext cx="981761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9B18D03-05DC-42B2-97D8-B5A8DCD4AE62}"/>
              </a:ext>
            </a:extLst>
          </p:cNvPr>
          <p:cNvSpPr txBox="1"/>
          <p:nvPr/>
        </p:nvSpPr>
        <p:spPr>
          <a:xfrm>
            <a:off x="2380490" y="1680242"/>
            <a:ext cx="1600200" cy="73930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Counting Money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2CB6C1-237B-4E8D-BB1C-D6C9D1481E50}"/>
              </a:ext>
            </a:extLst>
          </p:cNvPr>
          <p:cNvSpPr txBox="1"/>
          <p:nvPr/>
        </p:nvSpPr>
        <p:spPr>
          <a:xfrm>
            <a:off x="2380489" y="2833445"/>
            <a:ext cx="1600200" cy="77584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Money Unattended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E75C672-CEE2-497B-B904-D5D09799B418}"/>
              </a:ext>
            </a:extLst>
          </p:cNvPr>
          <p:cNvSpPr txBox="1"/>
          <p:nvPr/>
        </p:nvSpPr>
        <p:spPr>
          <a:xfrm>
            <a:off x="2236733" y="3948305"/>
            <a:ext cx="1896358" cy="748008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Left in Vehicle</a:t>
            </a:r>
          </a:p>
        </p:txBody>
      </p:sp>
      <p:sp>
        <p:nvSpPr>
          <p:cNvPr id="22" name="Round Same Side Corner Rectangle 25">
            <a:extLst>
              <a:ext uri="{FF2B5EF4-FFF2-40B4-BE49-F238E27FC236}">
                <a16:creationId xmlns:a16="http://schemas.microsoft.com/office/drawing/2014/main" id="{B8877F41-A206-47F8-A4CE-FB363115ECA5}"/>
              </a:ext>
            </a:extLst>
          </p:cNvPr>
          <p:cNvSpPr/>
          <p:nvPr/>
        </p:nvSpPr>
        <p:spPr>
          <a:xfrm rot="16200000">
            <a:off x="2657598" y="4476750"/>
            <a:ext cx="10287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F891DE-7B83-4A43-8F9B-63D6F6A93103}"/>
              </a:ext>
            </a:extLst>
          </p:cNvPr>
          <p:cNvSpPr txBox="1"/>
          <p:nvPr/>
        </p:nvSpPr>
        <p:spPr>
          <a:xfrm>
            <a:off x="2371847" y="5055941"/>
            <a:ext cx="1600200" cy="78377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$10,000 Limit</a:t>
            </a:r>
          </a:p>
        </p:txBody>
      </p:sp>
      <p:pic>
        <p:nvPicPr>
          <p:cNvPr id="3" name="Treasurer_VO_1">
            <a:hlinkClick r:id="" action="ppaction://media"/>
            <a:extLst>
              <a:ext uri="{FF2B5EF4-FFF2-40B4-BE49-F238E27FC236}">
                <a16:creationId xmlns:a16="http://schemas.microsoft.com/office/drawing/2014/main" id="{262EB5EE-3990-47CE-9E51-1C21F8227E9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724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0163604"/>
      </p:ext>
    </p:extLst>
  </p:cSld>
  <p:clrMapOvr>
    <a:masterClrMapping/>
  </p:clrMapOvr>
  <p:transition spd="med" advTm="16699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59" objId="3"/>
        <p14:stopEvt time="16127" objId="3"/>
      </p14:showEvtLst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Common Mistakes</a:t>
            </a:r>
          </a:p>
        </p:txBody>
      </p:sp>
      <p:sp>
        <p:nvSpPr>
          <p:cNvPr id="16" name="Round Same Side Corner Rectangle 17">
            <a:extLst>
              <a:ext uri="{FF2B5EF4-FFF2-40B4-BE49-F238E27FC236}">
                <a16:creationId xmlns:a16="http://schemas.microsoft.com/office/drawing/2014/main" id="{A2DFE625-EA0F-47FF-AFCE-7FCCE18F3219}"/>
              </a:ext>
            </a:extLst>
          </p:cNvPr>
          <p:cNvSpPr/>
          <p:nvPr/>
        </p:nvSpPr>
        <p:spPr>
          <a:xfrm rot="16200000">
            <a:off x="2667003" y="1124144"/>
            <a:ext cx="990599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F2F2F2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Round Same Side Corner Rectangle 18">
            <a:extLst>
              <a:ext uri="{FF2B5EF4-FFF2-40B4-BE49-F238E27FC236}">
                <a16:creationId xmlns:a16="http://schemas.microsoft.com/office/drawing/2014/main" id="{4423ACCB-99C9-4C03-BE38-5FB7772C1475}"/>
              </a:ext>
            </a:extLst>
          </p:cNvPr>
          <p:cNvSpPr/>
          <p:nvPr/>
        </p:nvSpPr>
        <p:spPr>
          <a:xfrm rot="16200000">
            <a:off x="2653155" y="2242891"/>
            <a:ext cx="1018293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8" name="Round Same Side Corner Rectangle 19">
            <a:extLst>
              <a:ext uri="{FF2B5EF4-FFF2-40B4-BE49-F238E27FC236}">
                <a16:creationId xmlns:a16="http://schemas.microsoft.com/office/drawing/2014/main" id="{71FC59CE-9F60-4E3A-8059-8DD6726FE760}"/>
              </a:ext>
            </a:extLst>
          </p:cNvPr>
          <p:cNvSpPr/>
          <p:nvPr/>
        </p:nvSpPr>
        <p:spPr>
          <a:xfrm rot="16200000">
            <a:off x="2689710" y="3357219"/>
            <a:ext cx="981761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9B18D03-05DC-42B2-97D8-B5A8DCD4AE62}"/>
              </a:ext>
            </a:extLst>
          </p:cNvPr>
          <p:cNvSpPr txBox="1"/>
          <p:nvPr/>
        </p:nvSpPr>
        <p:spPr>
          <a:xfrm>
            <a:off x="2380490" y="1680242"/>
            <a:ext cx="1600200" cy="73930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Counting Money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2CB6C1-237B-4E8D-BB1C-D6C9D1481E50}"/>
              </a:ext>
            </a:extLst>
          </p:cNvPr>
          <p:cNvSpPr txBox="1"/>
          <p:nvPr/>
        </p:nvSpPr>
        <p:spPr>
          <a:xfrm>
            <a:off x="2380489" y="2833445"/>
            <a:ext cx="1600200" cy="77584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Money Unattended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E75C672-CEE2-497B-B904-D5D09799B418}"/>
              </a:ext>
            </a:extLst>
          </p:cNvPr>
          <p:cNvSpPr txBox="1"/>
          <p:nvPr/>
        </p:nvSpPr>
        <p:spPr>
          <a:xfrm>
            <a:off x="2236733" y="3948305"/>
            <a:ext cx="1896358" cy="748008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Left in Vehicle</a:t>
            </a:r>
          </a:p>
        </p:txBody>
      </p:sp>
      <p:sp>
        <p:nvSpPr>
          <p:cNvPr id="22" name="Round Same Side Corner Rectangle 25">
            <a:extLst>
              <a:ext uri="{FF2B5EF4-FFF2-40B4-BE49-F238E27FC236}">
                <a16:creationId xmlns:a16="http://schemas.microsoft.com/office/drawing/2014/main" id="{B8877F41-A206-47F8-A4CE-FB363115ECA5}"/>
              </a:ext>
            </a:extLst>
          </p:cNvPr>
          <p:cNvSpPr/>
          <p:nvPr/>
        </p:nvSpPr>
        <p:spPr>
          <a:xfrm rot="16200000">
            <a:off x="2657598" y="4476750"/>
            <a:ext cx="10287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F891DE-7B83-4A43-8F9B-63D6F6A93103}"/>
              </a:ext>
            </a:extLst>
          </p:cNvPr>
          <p:cNvSpPr txBox="1"/>
          <p:nvPr/>
        </p:nvSpPr>
        <p:spPr>
          <a:xfrm>
            <a:off x="2371847" y="5055941"/>
            <a:ext cx="1600200" cy="78377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$10,000 Limit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A15F382-3C0C-4D8F-A0A7-4705EE4AE7CC}"/>
              </a:ext>
            </a:extLst>
          </p:cNvPr>
          <p:cNvSpPr/>
          <p:nvPr/>
        </p:nvSpPr>
        <p:spPr>
          <a:xfrm>
            <a:off x="4495800" y="2629487"/>
            <a:ext cx="678180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Counting Money</a:t>
            </a:r>
          </a:p>
          <a:p>
            <a:endParaRPr lang="en-US" sz="1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Money left on a table where it can easily be taken will not be covered.</a:t>
            </a:r>
          </a:p>
        </p:txBody>
      </p:sp>
      <p:pic>
        <p:nvPicPr>
          <p:cNvPr id="2" name="32">
            <a:hlinkClick r:id="" action="ppaction://media"/>
            <a:extLst>
              <a:ext uri="{FF2B5EF4-FFF2-40B4-BE49-F238E27FC236}">
                <a16:creationId xmlns:a16="http://schemas.microsoft.com/office/drawing/2014/main" id="{69A66AD0-DE76-49B5-872C-250DD588DA5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2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49149842"/>
      </p:ext>
    </p:extLst>
  </p:cSld>
  <p:clrMapOvr>
    <a:masterClrMapping/>
  </p:clrMapOvr>
  <p:transition spd="med" advTm="22633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28" objId="2"/>
        <p14:stopEvt time="21805" objId="2"/>
      </p14:showEvtLst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Common Mistakes</a:t>
            </a:r>
          </a:p>
        </p:txBody>
      </p:sp>
      <p:sp>
        <p:nvSpPr>
          <p:cNvPr id="16" name="Round Same Side Corner Rectangle 17">
            <a:extLst>
              <a:ext uri="{FF2B5EF4-FFF2-40B4-BE49-F238E27FC236}">
                <a16:creationId xmlns:a16="http://schemas.microsoft.com/office/drawing/2014/main" id="{A2DFE625-EA0F-47FF-AFCE-7FCCE18F3219}"/>
              </a:ext>
            </a:extLst>
          </p:cNvPr>
          <p:cNvSpPr/>
          <p:nvPr/>
        </p:nvSpPr>
        <p:spPr>
          <a:xfrm rot="16200000">
            <a:off x="2667003" y="1124144"/>
            <a:ext cx="990599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Round Same Side Corner Rectangle 18">
            <a:extLst>
              <a:ext uri="{FF2B5EF4-FFF2-40B4-BE49-F238E27FC236}">
                <a16:creationId xmlns:a16="http://schemas.microsoft.com/office/drawing/2014/main" id="{4423ACCB-99C9-4C03-BE38-5FB7772C1475}"/>
              </a:ext>
            </a:extLst>
          </p:cNvPr>
          <p:cNvSpPr/>
          <p:nvPr/>
        </p:nvSpPr>
        <p:spPr>
          <a:xfrm rot="16200000">
            <a:off x="2653155" y="2242891"/>
            <a:ext cx="1018293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F2F2F2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8" name="Round Same Side Corner Rectangle 19">
            <a:extLst>
              <a:ext uri="{FF2B5EF4-FFF2-40B4-BE49-F238E27FC236}">
                <a16:creationId xmlns:a16="http://schemas.microsoft.com/office/drawing/2014/main" id="{71FC59CE-9F60-4E3A-8059-8DD6726FE760}"/>
              </a:ext>
            </a:extLst>
          </p:cNvPr>
          <p:cNvSpPr/>
          <p:nvPr/>
        </p:nvSpPr>
        <p:spPr>
          <a:xfrm rot="16200000">
            <a:off x="2689710" y="3357219"/>
            <a:ext cx="981761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9B18D03-05DC-42B2-97D8-B5A8DCD4AE62}"/>
              </a:ext>
            </a:extLst>
          </p:cNvPr>
          <p:cNvSpPr txBox="1"/>
          <p:nvPr/>
        </p:nvSpPr>
        <p:spPr>
          <a:xfrm>
            <a:off x="2380490" y="1680242"/>
            <a:ext cx="1600200" cy="73930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Counting Money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2CB6C1-237B-4E8D-BB1C-D6C9D1481E50}"/>
              </a:ext>
            </a:extLst>
          </p:cNvPr>
          <p:cNvSpPr txBox="1"/>
          <p:nvPr/>
        </p:nvSpPr>
        <p:spPr>
          <a:xfrm>
            <a:off x="2380489" y="2833445"/>
            <a:ext cx="1600200" cy="77584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Money Unattended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E75C672-CEE2-497B-B904-D5D09799B418}"/>
              </a:ext>
            </a:extLst>
          </p:cNvPr>
          <p:cNvSpPr txBox="1"/>
          <p:nvPr/>
        </p:nvSpPr>
        <p:spPr>
          <a:xfrm>
            <a:off x="2236733" y="3948305"/>
            <a:ext cx="1896358" cy="748008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Left in Vehicle</a:t>
            </a:r>
          </a:p>
        </p:txBody>
      </p:sp>
      <p:sp>
        <p:nvSpPr>
          <p:cNvPr id="22" name="Round Same Side Corner Rectangle 25">
            <a:extLst>
              <a:ext uri="{FF2B5EF4-FFF2-40B4-BE49-F238E27FC236}">
                <a16:creationId xmlns:a16="http://schemas.microsoft.com/office/drawing/2014/main" id="{B8877F41-A206-47F8-A4CE-FB363115ECA5}"/>
              </a:ext>
            </a:extLst>
          </p:cNvPr>
          <p:cNvSpPr/>
          <p:nvPr/>
        </p:nvSpPr>
        <p:spPr>
          <a:xfrm rot="16200000">
            <a:off x="2657598" y="4476750"/>
            <a:ext cx="10287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F891DE-7B83-4A43-8F9B-63D6F6A93103}"/>
              </a:ext>
            </a:extLst>
          </p:cNvPr>
          <p:cNvSpPr txBox="1"/>
          <p:nvPr/>
        </p:nvSpPr>
        <p:spPr>
          <a:xfrm>
            <a:off x="2371847" y="5055941"/>
            <a:ext cx="1600200" cy="78377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$10,000 Limit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4DE4BF5-C9AB-49E4-910A-3488188EC686}"/>
              </a:ext>
            </a:extLst>
          </p:cNvPr>
          <p:cNvSpPr/>
          <p:nvPr/>
        </p:nvSpPr>
        <p:spPr>
          <a:xfrm>
            <a:off x="4419600" y="2419544"/>
            <a:ext cx="70866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Money Unattended</a:t>
            </a:r>
          </a:p>
          <a:p>
            <a:endParaRPr lang="en-US" sz="1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Without violence or threat of violence, money left unattended will not be covered.</a:t>
            </a:r>
          </a:p>
        </p:txBody>
      </p:sp>
      <p:pic>
        <p:nvPicPr>
          <p:cNvPr id="2" name="33">
            <a:hlinkClick r:id="" action="ppaction://media"/>
            <a:extLst>
              <a:ext uri="{FF2B5EF4-FFF2-40B4-BE49-F238E27FC236}">
                <a16:creationId xmlns:a16="http://schemas.microsoft.com/office/drawing/2014/main" id="{2C4D3BE0-54A9-41E8-8366-222AB69EEA8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676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4411887"/>
      </p:ext>
    </p:extLst>
  </p:cSld>
  <p:clrMapOvr>
    <a:masterClrMapping/>
  </p:clrMapOvr>
  <p:transition spd="med" advTm="11212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61" objId="2"/>
        <p14:stopEvt time="9988" objId="2"/>
      </p14:showEvtLst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Common Mistakes</a:t>
            </a:r>
          </a:p>
        </p:txBody>
      </p:sp>
      <p:sp>
        <p:nvSpPr>
          <p:cNvPr id="16" name="Round Same Side Corner Rectangle 17">
            <a:extLst>
              <a:ext uri="{FF2B5EF4-FFF2-40B4-BE49-F238E27FC236}">
                <a16:creationId xmlns:a16="http://schemas.microsoft.com/office/drawing/2014/main" id="{A2DFE625-EA0F-47FF-AFCE-7FCCE18F3219}"/>
              </a:ext>
            </a:extLst>
          </p:cNvPr>
          <p:cNvSpPr/>
          <p:nvPr/>
        </p:nvSpPr>
        <p:spPr>
          <a:xfrm rot="16200000">
            <a:off x="2667003" y="1124144"/>
            <a:ext cx="990599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Round Same Side Corner Rectangle 18">
            <a:extLst>
              <a:ext uri="{FF2B5EF4-FFF2-40B4-BE49-F238E27FC236}">
                <a16:creationId xmlns:a16="http://schemas.microsoft.com/office/drawing/2014/main" id="{4423ACCB-99C9-4C03-BE38-5FB7772C1475}"/>
              </a:ext>
            </a:extLst>
          </p:cNvPr>
          <p:cNvSpPr/>
          <p:nvPr/>
        </p:nvSpPr>
        <p:spPr>
          <a:xfrm rot="16200000">
            <a:off x="2653155" y="2242891"/>
            <a:ext cx="1018293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8" name="Round Same Side Corner Rectangle 19">
            <a:extLst>
              <a:ext uri="{FF2B5EF4-FFF2-40B4-BE49-F238E27FC236}">
                <a16:creationId xmlns:a16="http://schemas.microsoft.com/office/drawing/2014/main" id="{71FC59CE-9F60-4E3A-8059-8DD6726FE760}"/>
              </a:ext>
            </a:extLst>
          </p:cNvPr>
          <p:cNvSpPr/>
          <p:nvPr/>
        </p:nvSpPr>
        <p:spPr>
          <a:xfrm rot="16200000">
            <a:off x="2689710" y="3357219"/>
            <a:ext cx="981761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F2F2F2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9B18D03-05DC-42B2-97D8-B5A8DCD4AE62}"/>
              </a:ext>
            </a:extLst>
          </p:cNvPr>
          <p:cNvSpPr txBox="1"/>
          <p:nvPr/>
        </p:nvSpPr>
        <p:spPr>
          <a:xfrm>
            <a:off x="2380490" y="1680242"/>
            <a:ext cx="1600200" cy="73930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Counting Money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2CB6C1-237B-4E8D-BB1C-D6C9D1481E50}"/>
              </a:ext>
            </a:extLst>
          </p:cNvPr>
          <p:cNvSpPr txBox="1"/>
          <p:nvPr/>
        </p:nvSpPr>
        <p:spPr>
          <a:xfrm>
            <a:off x="2380489" y="2833445"/>
            <a:ext cx="1600200" cy="77584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Money Unattended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E75C672-CEE2-497B-B904-D5D09799B418}"/>
              </a:ext>
            </a:extLst>
          </p:cNvPr>
          <p:cNvSpPr txBox="1"/>
          <p:nvPr/>
        </p:nvSpPr>
        <p:spPr>
          <a:xfrm>
            <a:off x="2236733" y="3948305"/>
            <a:ext cx="1896358" cy="748008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Left in Vehicle</a:t>
            </a:r>
          </a:p>
        </p:txBody>
      </p:sp>
      <p:sp>
        <p:nvSpPr>
          <p:cNvPr id="22" name="Round Same Side Corner Rectangle 25">
            <a:extLst>
              <a:ext uri="{FF2B5EF4-FFF2-40B4-BE49-F238E27FC236}">
                <a16:creationId xmlns:a16="http://schemas.microsoft.com/office/drawing/2014/main" id="{B8877F41-A206-47F8-A4CE-FB363115ECA5}"/>
              </a:ext>
            </a:extLst>
          </p:cNvPr>
          <p:cNvSpPr/>
          <p:nvPr/>
        </p:nvSpPr>
        <p:spPr>
          <a:xfrm rot="16200000">
            <a:off x="2657598" y="4476750"/>
            <a:ext cx="10287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F891DE-7B83-4A43-8F9B-63D6F6A93103}"/>
              </a:ext>
            </a:extLst>
          </p:cNvPr>
          <p:cNvSpPr txBox="1"/>
          <p:nvPr/>
        </p:nvSpPr>
        <p:spPr>
          <a:xfrm>
            <a:off x="2371847" y="5055941"/>
            <a:ext cx="1600200" cy="78377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$10,000 Limit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A99A0D-13B2-4D62-BA66-47ED3183BE0B}"/>
              </a:ext>
            </a:extLst>
          </p:cNvPr>
          <p:cNvSpPr/>
          <p:nvPr/>
        </p:nvSpPr>
        <p:spPr>
          <a:xfrm>
            <a:off x="4419599" y="2197893"/>
            <a:ext cx="7315200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Left in Vehicle</a:t>
            </a:r>
          </a:p>
          <a:p>
            <a:endParaRPr lang="en-US" sz="1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Vehicle must show signs of forcible entry in order for the funds to be covered.  A police report is also required.</a:t>
            </a:r>
          </a:p>
        </p:txBody>
      </p:sp>
      <p:pic>
        <p:nvPicPr>
          <p:cNvPr id="2" name="34">
            <a:hlinkClick r:id="" action="ppaction://media"/>
            <a:extLst>
              <a:ext uri="{FF2B5EF4-FFF2-40B4-BE49-F238E27FC236}">
                <a16:creationId xmlns:a16="http://schemas.microsoft.com/office/drawing/2014/main" id="{3E5759EA-7B2E-40F5-A142-2FCDE8B2D21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38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59624651"/>
      </p:ext>
    </p:extLst>
  </p:cSld>
  <p:clrMapOvr>
    <a:masterClrMapping/>
  </p:clrMapOvr>
  <p:transition spd="med" advTm="18639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382" objId="2"/>
        <p14:stopEvt time="17855" objId="2"/>
      </p14:showEvt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Common Mistakes</a:t>
            </a:r>
          </a:p>
        </p:txBody>
      </p:sp>
      <p:sp>
        <p:nvSpPr>
          <p:cNvPr id="16" name="Round Same Side Corner Rectangle 17">
            <a:extLst>
              <a:ext uri="{FF2B5EF4-FFF2-40B4-BE49-F238E27FC236}">
                <a16:creationId xmlns:a16="http://schemas.microsoft.com/office/drawing/2014/main" id="{A2DFE625-EA0F-47FF-AFCE-7FCCE18F3219}"/>
              </a:ext>
            </a:extLst>
          </p:cNvPr>
          <p:cNvSpPr/>
          <p:nvPr/>
        </p:nvSpPr>
        <p:spPr>
          <a:xfrm rot="16200000">
            <a:off x="2667003" y="1124144"/>
            <a:ext cx="990599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Round Same Side Corner Rectangle 18">
            <a:extLst>
              <a:ext uri="{FF2B5EF4-FFF2-40B4-BE49-F238E27FC236}">
                <a16:creationId xmlns:a16="http://schemas.microsoft.com/office/drawing/2014/main" id="{4423ACCB-99C9-4C03-BE38-5FB7772C1475}"/>
              </a:ext>
            </a:extLst>
          </p:cNvPr>
          <p:cNvSpPr/>
          <p:nvPr/>
        </p:nvSpPr>
        <p:spPr>
          <a:xfrm rot="16200000">
            <a:off x="2653155" y="2242891"/>
            <a:ext cx="1018293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8" name="Round Same Side Corner Rectangle 19">
            <a:extLst>
              <a:ext uri="{FF2B5EF4-FFF2-40B4-BE49-F238E27FC236}">
                <a16:creationId xmlns:a16="http://schemas.microsoft.com/office/drawing/2014/main" id="{71FC59CE-9F60-4E3A-8059-8DD6726FE760}"/>
              </a:ext>
            </a:extLst>
          </p:cNvPr>
          <p:cNvSpPr/>
          <p:nvPr/>
        </p:nvSpPr>
        <p:spPr>
          <a:xfrm rot="16200000">
            <a:off x="2689710" y="3357219"/>
            <a:ext cx="981761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00338E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9B18D03-05DC-42B2-97D8-B5A8DCD4AE62}"/>
              </a:ext>
            </a:extLst>
          </p:cNvPr>
          <p:cNvSpPr txBox="1"/>
          <p:nvPr/>
        </p:nvSpPr>
        <p:spPr>
          <a:xfrm>
            <a:off x="2380490" y="1680242"/>
            <a:ext cx="1600200" cy="73930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Counting Money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2CB6C1-237B-4E8D-BB1C-D6C9D1481E50}"/>
              </a:ext>
            </a:extLst>
          </p:cNvPr>
          <p:cNvSpPr txBox="1"/>
          <p:nvPr/>
        </p:nvSpPr>
        <p:spPr>
          <a:xfrm>
            <a:off x="2380489" y="2833445"/>
            <a:ext cx="1600200" cy="77584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Money Unattended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E75C672-CEE2-497B-B904-D5D09799B418}"/>
              </a:ext>
            </a:extLst>
          </p:cNvPr>
          <p:cNvSpPr txBox="1"/>
          <p:nvPr/>
        </p:nvSpPr>
        <p:spPr>
          <a:xfrm>
            <a:off x="2236733" y="3948305"/>
            <a:ext cx="1896358" cy="748008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Left in Vehicle</a:t>
            </a:r>
          </a:p>
        </p:txBody>
      </p:sp>
      <p:sp>
        <p:nvSpPr>
          <p:cNvPr id="22" name="Round Same Side Corner Rectangle 25">
            <a:extLst>
              <a:ext uri="{FF2B5EF4-FFF2-40B4-BE49-F238E27FC236}">
                <a16:creationId xmlns:a16="http://schemas.microsoft.com/office/drawing/2014/main" id="{B8877F41-A206-47F8-A4CE-FB363115ECA5}"/>
              </a:ext>
            </a:extLst>
          </p:cNvPr>
          <p:cNvSpPr/>
          <p:nvPr/>
        </p:nvSpPr>
        <p:spPr>
          <a:xfrm rot="16200000">
            <a:off x="2657598" y="4476750"/>
            <a:ext cx="1028700" cy="1905000"/>
          </a:xfrm>
          <a:prstGeom prst="round2SameRect">
            <a:avLst>
              <a:gd name="adj1" fmla="val 6770"/>
              <a:gd name="adj2" fmla="val 0"/>
            </a:avLst>
          </a:prstGeom>
          <a:solidFill>
            <a:srgbClr val="F2F2F2"/>
          </a:solidFill>
          <a:scene3d>
            <a:camera prst="orthographicFront"/>
            <a:lightRig rig="threePt" dir="t">
              <a:rot lat="0" lon="0" rev="7500000"/>
            </a:lightRig>
          </a:scene3d>
          <a:sp3d extrusionH="190500" prstMaterial="dkEdge">
            <a:bevelT w="120650" h="38100" prst="relaxedInset"/>
            <a:bevelB w="120650" h="57150" prst="relaxedInset"/>
            <a:contourClr>
              <a:schemeClr val="bg1"/>
            </a:contourClr>
          </a:sp3d>
        </p:spPr>
        <p:style>
          <a:ln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F891DE-7B83-4A43-8F9B-63D6F6A93103}"/>
              </a:ext>
            </a:extLst>
          </p:cNvPr>
          <p:cNvSpPr txBox="1"/>
          <p:nvPr/>
        </p:nvSpPr>
        <p:spPr>
          <a:xfrm>
            <a:off x="2371847" y="5055941"/>
            <a:ext cx="1600200" cy="78377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$10,000 Limit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65BB3E-0471-41E4-A7ED-33B1A4B86CC8}"/>
              </a:ext>
            </a:extLst>
          </p:cNvPr>
          <p:cNvSpPr/>
          <p:nvPr/>
        </p:nvSpPr>
        <p:spPr>
          <a:xfrm>
            <a:off x="4419600" y="2628781"/>
            <a:ext cx="701040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$10,000 Limit</a:t>
            </a:r>
          </a:p>
          <a:p>
            <a:endParaRPr lang="en-US" sz="1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Do not withdraw more than $10,000 at any one time for disbursement.</a:t>
            </a:r>
          </a:p>
        </p:txBody>
      </p:sp>
      <p:pic>
        <p:nvPicPr>
          <p:cNvPr id="2" name="35">
            <a:hlinkClick r:id="" action="ppaction://media"/>
            <a:extLst>
              <a:ext uri="{FF2B5EF4-FFF2-40B4-BE49-F238E27FC236}">
                <a16:creationId xmlns:a16="http://schemas.microsoft.com/office/drawing/2014/main" id="{9287E631-F402-41C7-BFE1-26092D751C3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38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2588335"/>
      </p:ext>
    </p:extLst>
  </p:cSld>
  <p:clrMapOvr>
    <a:masterClrMapping/>
  </p:clrMapOvr>
  <p:transition spd="med" advTm="23839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58" objId="2"/>
        <p14:stopEvt time="22971" objId="2"/>
      </p14:showEvt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DF5167-1B5A-4DBF-8336-55BCE1E15D7B}"/>
              </a:ext>
            </a:extLst>
          </p:cNvPr>
          <p:cNvSpPr/>
          <p:nvPr/>
        </p:nvSpPr>
        <p:spPr>
          <a:xfrm>
            <a:off x="1600200" y="1828800"/>
            <a:ext cx="8991600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80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Season </a:t>
            </a:r>
          </a:p>
          <a:p>
            <a:pPr algn="ctr"/>
            <a:r>
              <a:rPr lang="en-US" sz="80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Wrap-up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42271375"/>
      </p:ext>
    </p:extLst>
  </p:cSld>
  <p:clrMapOvr>
    <a:masterClrMapping/>
  </p:clrMapOvr>
  <p:transition spd="slow" advTm="2931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Time to Distribute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0C7CEC-04C1-443B-AEFA-4F837D96F82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34750">
            <a:off x="2431044" y="1718112"/>
            <a:ext cx="2862892" cy="37049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A6BABFB-1F2B-4E27-B277-C0936040471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11241">
            <a:off x="6179135" y="959434"/>
            <a:ext cx="2918381" cy="291838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4155340-CFB1-401F-BFC8-59908B7AC78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2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3297566"/>
            <a:ext cx="3276600" cy="2552814"/>
          </a:xfrm>
          <a:prstGeom prst="rect">
            <a:avLst/>
          </a:prstGeom>
        </p:spPr>
      </p:pic>
      <p:pic>
        <p:nvPicPr>
          <p:cNvPr id="3" name="37">
            <a:hlinkClick r:id="" action="ppaction://media"/>
            <a:extLst>
              <a:ext uri="{FF2B5EF4-FFF2-40B4-BE49-F238E27FC236}">
                <a16:creationId xmlns:a16="http://schemas.microsoft.com/office/drawing/2014/main" id="{13022AC4-672C-4EF6-B9C8-C704C2EB573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467600" y="6142748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68195225"/>
      </p:ext>
    </p:extLst>
  </p:cSld>
  <p:clrMapOvr>
    <a:masterClrMapping/>
  </p:clrMapOvr>
  <p:transition spd="slow" advTm="20252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74" objId="3"/>
        <p14:stopEvt time="19547" objId="3"/>
      </p14:showEvt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Sort Money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1849712-2589-41C5-B1D7-955D28D0234F}"/>
              </a:ext>
            </a:extLst>
          </p:cNvPr>
          <p:cNvGrpSpPr/>
          <p:nvPr/>
        </p:nvGrpSpPr>
        <p:grpSpPr>
          <a:xfrm>
            <a:off x="2514600" y="2808667"/>
            <a:ext cx="4792585" cy="1462860"/>
            <a:chOff x="418244" y="2752344"/>
            <a:chExt cx="3127092" cy="1055674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338A45B-AAC5-4B42-B70E-83593D5B2221}"/>
                </a:ext>
              </a:extLst>
            </p:cNvPr>
            <p:cNvGrpSpPr/>
            <p:nvPr/>
          </p:nvGrpSpPr>
          <p:grpSpPr>
            <a:xfrm rot="16200000">
              <a:off x="1266283" y="1904305"/>
              <a:ext cx="990599" cy="2686677"/>
              <a:chOff x="533400" y="1752600"/>
              <a:chExt cx="990599" cy="2686677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3F45BEB4-79F7-41BA-B978-F2D8DEBB68E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24360" y="2337839"/>
                <a:ext cx="2023560" cy="853081"/>
              </a:xfrm>
              <a:prstGeom prst="rect">
                <a:avLst/>
              </a:prstGeom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BE294E29-552B-47E9-AD78-9AD517ECC2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85679" y="2414040"/>
                <a:ext cx="2023560" cy="853081"/>
              </a:xfrm>
              <a:prstGeom prst="rect">
                <a:avLst/>
              </a:prstGeom>
            </p:spPr>
          </p:pic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9A2862EB-A42C-43FA-9EEB-40756F0F85A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-51839" y="2490240"/>
                <a:ext cx="2023560" cy="853081"/>
              </a:xfrm>
              <a:prstGeom prst="rect">
                <a:avLst/>
              </a:prstGeom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9961DC91-57EE-4566-9997-2DD1CF3F07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55019" y="2566440"/>
                <a:ext cx="2023560" cy="853081"/>
              </a:xfrm>
              <a:prstGeom prst="rect">
                <a:avLst/>
              </a:prstGeom>
            </p:spPr>
          </p:pic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D9529E8B-F8C3-440A-810E-4DF1EA4280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-45557" y="2616680"/>
                <a:ext cx="2000877" cy="842962"/>
              </a:xfrm>
              <a:prstGeom prst="rect">
                <a:avLst/>
              </a:prstGeom>
            </p:spPr>
          </p:pic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CC0BFE05-9CAF-4F53-85B5-4593900990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97018" y="2788758"/>
                <a:ext cx="2000877" cy="842962"/>
              </a:xfrm>
              <a:prstGeom prst="rect">
                <a:avLst/>
              </a:prstGeom>
            </p:spPr>
          </p:pic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4FFDF9DD-8E2E-42EB-BEA9-DF8DC1DEDBA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-45557" y="2864958"/>
                <a:ext cx="2000877" cy="842962"/>
              </a:xfrm>
              <a:prstGeom prst="rect">
                <a:avLst/>
              </a:prstGeom>
            </p:spPr>
          </p:pic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063F1063-F85C-4797-9F6B-4F45BF90DD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60881" y="3017358"/>
                <a:ext cx="2000877" cy="842962"/>
              </a:xfrm>
              <a:prstGeom prst="rect">
                <a:avLst/>
              </a:prstGeom>
            </p:spPr>
          </p:pic>
        </p:grp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EC1B489E-C626-40F0-BA8C-75387E84FE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0000"/>
            <a:stretch/>
          </p:blipFill>
          <p:spPr>
            <a:xfrm>
              <a:off x="1134631" y="2916478"/>
              <a:ext cx="2039112" cy="891540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CA555C1-D802-4074-8F7A-3E3A85CF44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0000"/>
            <a:stretch/>
          </p:blipFill>
          <p:spPr>
            <a:xfrm>
              <a:off x="1295400" y="2863059"/>
              <a:ext cx="2039112" cy="89154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D3FB6F83-140F-4380-8D29-3B93453EBA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0000"/>
            <a:stretch/>
          </p:blipFill>
          <p:spPr>
            <a:xfrm>
              <a:off x="1430023" y="2769254"/>
              <a:ext cx="2039112" cy="89154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15C4B815-2332-473A-B37F-FBD370D03E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0000"/>
            <a:stretch/>
          </p:blipFill>
          <p:spPr>
            <a:xfrm>
              <a:off x="1506224" y="2916478"/>
              <a:ext cx="2039112" cy="891540"/>
            </a:xfrm>
            <a:prstGeom prst="rect">
              <a:avLst/>
            </a:prstGeom>
          </p:spPr>
        </p:pic>
      </p:grpSp>
      <p:pic>
        <p:nvPicPr>
          <p:cNvPr id="25" name="Picture 2">
            <a:extLst>
              <a:ext uri="{FF2B5EF4-FFF2-40B4-BE49-F238E27FC236}">
                <a16:creationId xmlns:a16="http://schemas.microsoft.com/office/drawing/2014/main" id="{5F6F38B6-C380-42DE-B76C-82FB2E3E6A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84"/>
          <a:stretch/>
        </p:blipFill>
        <p:spPr bwMode="auto">
          <a:xfrm>
            <a:off x="5503952" y="731520"/>
            <a:ext cx="4394032" cy="531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530D4057-6EFA-445E-BBEC-771E685C8F16}"/>
              </a:ext>
            </a:extLst>
          </p:cNvPr>
          <p:cNvSpPr/>
          <p:nvPr/>
        </p:nvSpPr>
        <p:spPr>
          <a:xfrm>
            <a:off x="6058300" y="3036110"/>
            <a:ext cx="2696684" cy="773891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solidFill>
                  <a:schemeClr val="tx1"/>
                </a:solidFill>
              </a:rPr>
              <a:t>Roger That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05499DA-E1F8-4F61-B489-DE5B0AFB085C}"/>
              </a:ext>
            </a:extLst>
          </p:cNvPr>
          <p:cNvSpPr txBox="1"/>
          <p:nvPr/>
        </p:nvSpPr>
        <p:spPr>
          <a:xfrm>
            <a:off x="6934200" y="3013248"/>
            <a:ext cx="1764946" cy="796752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r"/>
            <a:r>
              <a:rPr lang="en-US" sz="1400" dirty="0"/>
              <a:t>First Half $370</a:t>
            </a:r>
          </a:p>
          <a:p>
            <a:pPr algn="r"/>
            <a:r>
              <a:rPr lang="en-US" sz="1400" dirty="0"/>
              <a:t>Second Half $350</a:t>
            </a:r>
          </a:p>
          <a:p>
            <a:pPr algn="r"/>
            <a:r>
              <a:rPr lang="en-US" sz="1400" dirty="0"/>
              <a:t>Total $720</a:t>
            </a:r>
          </a:p>
        </p:txBody>
      </p:sp>
      <p:pic>
        <p:nvPicPr>
          <p:cNvPr id="2" name="38">
            <a:hlinkClick r:id="" action="ppaction://media"/>
            <a:extLst>
              <a:ext uri="{FF2B5EF4-FFF2-40B4-BE49-F238E27FC236}">
                <a16:creationId xmlns:a16="http://schemas.microsoft.com/office/drawing/2014/main" id="{8C5C9F68-672B-4416-A56D-AC437992ADA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474710" y="6171923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29797981"/>
      </p:ext>
    </p:extLst>
  </p:cSld>
  <p:clrMapOvr>
    <a:masterClrMapping/>
  </p:clrMapOvr>
  <p:transition spd="slow" advTm="25883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25" objId="2"/>
        <p14:stopEvt time="24944" objId="2"/>
      </p14:showEvtLst>
    </p:ext>
  </p:extLs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Year-end Financial Statement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8816FDAA-D820-41C8-B463-DCD379A4D6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1390604"/>
            <a:ext cx="3282696" cy="42481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9E87C4-54ED-4819-ADDA-ABF2D7E2E06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164" y="1390605"/>
            <a:ext cx="3282696" cy="42481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88F9C99-5232-4CFD-B913-0EBEF35A310E}"/>
              </a:ext>
            </a:extLst>
          </p:cNvPr>
          <p:cNvSpPr txBox="1"/>
          <p:nvPr/>
        </p:nvSpPr>
        <p:spPr>
          <a:xfrm>
            <a:off x="6934200" y="1295400"/>
            <a:ext cx="3352800" cy="4953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r>
              <a:rPr lang="en-US" sz="2000" dirty="0"/>
              <a:t>Prizes distributed and to who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4F45DB-2D3F-46EB-8630-E4F394076472}"/>
              </a:ext>
            </a:extLst>
          </p:cNvPr>
          <p:cNvSpPr txBox="1"/>
          <p:nvPr/>
        </p:nvSpPr>
        <p:spPr>
          <a:xfrm>
            <a:off x="3164372" y="1305416"/>
            <a:ext cx="2203704" cy="4953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r>
              <a:rPr lang="en-US" sz="2000" dirty="0"/>
              <a:t>Income Received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CEAC76-B168-46B0-AA65-7E449E6675F8}"/>
              </a:ext>
            </a:extLst>
          </p:cNvPr>
          <p:cNvSpPr txBox="1"/>
          <p:nvPr/>
        </p:nvSpPr>
        <p:spPr>
          <a:xfrm>
            <a:off x="2895600" y="3472107"/>
            <a:ext cx="3352800" cy="4953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l"/>
            <a:r>
              <a:rPr lang="en-US" sz="2000" dirty="0"/>
              <a:t>Accounting of expenses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3E00DE0-49A5-4883-8DD4-E2F2BEFA8CBD}"/>
              </a:ext>
            </a:extLst>
          </p:cNvPr>
          <p:cNvCxnSpPr>
            <a:cxnSpLocks/>
          </p:cNvCxnSpPr>
          <p:nvPr/>
        </p:nvCxnSpPr>
        <p:spPr>
          <a:xfrm flipV="1">
            <a:off x="2971800" y="3172020"/>
            <a:ext cx="152400" cy="32286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A95F1A1-0D73-4DD9-8A8F-B0F0CCF310F7}"/>
              </a:ext>
            </a:extLst>
          </p:cNvPr>
          <p:cNvCxnSpPr>
            <a:cxnSpLocks/>
          </p:cNvCxnSpPr>
          <p:nvPr/>
        </p:nvCxnSpPr>
        <p:spPr>
          <a:xfrm>
            <a:off x="2971800" y="1752600"/>
            <a:ext cx="131787" cy="26772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857535A-04DD-424F-A849-B28094FAFC63}"/>
              </a:ext>
            </a:extLst>
          </p:cNvPr>
          <p:cNvCxnSpPr>
            <a:cxnSpLocks/>
          </p:cNvCxnSpPr>
          <p:nvPr/>
        </p:nvCxnSpPr>
        <p:spPr>
          <a:xfrm>
            <a:off x="7315200" y="1676401"/>
            <a:ext cx="0" cy="2659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2" name="39">
            <a:hlinkClick r:id="" action="ppaction://media"/>
            <a:extLst>
              <a:ext uri="{FF2B5EF4-FFF2-40B4-BE49-F238E27FC236}">
                <a16:creationId xmlns:a16="http://schemas.microsoft.com/office/drawing/2014/main" id="{B4E19254-1D87-4B3F-A38F-5181D3C0812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4676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8086363"/>
      </p:ext>
    </p:extLst>
  </p:cSld>
  <p:clrMapOvr>
    <a:masterClrMapping/>
  </p:clrMapOvr>
  <p:transition spd="slow" advTm="26070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58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76" objId="22"/>
        <p14:stopEvt time="25060" objId="22"/>
      </p14:showEvtLst>
    </p:ext>
  </p:extLs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 102f, Item 4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B30F9512-F235-4815-906F-52F0ED796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0" y="2133600"/>
            <a:ext cx="8458200" cy="4525963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4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Distribute all prizes within 21 days after the end of the league schedule unless:</a:t>
            </a:r>
          </a:p>
          <a:p>
            <a:pPr marL="914400" lvl="1" indent="-514350">
              <a:buFont typeface="+mj-lt"/>
              <a:buAutoNum type="alphaLcPeriod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board has set another time for distributing prizes, or</a:t>
            </a:r>
          </a:p>
          <a:p>
            <a:pPr marL="914400" lvl="1" indent="-514350">
              <a:buFont typeface="+mj-lt"/>
              <a:buAutoNum type="alphaLcPeriod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USBC has authorized holding up payment pending settlement of a claim or protest affecting the prize distribution.</a:t>
            </a:r>
          </a:p>
        </p:txBody>
      </p:sp>
      <p:pic>
        <p:nvPicPr>
          <p:cNvPr id="4" name="40">
            <a:hlinkClick r:id="" action="ppaction://media"/>
            <a:extLst>
              <a:ext uri="{FF2B5EF4-FFF2-40B4-BE49-F238E27FC236}">
                <a16:creationId xmlns:a16="http://schemas.microsoft.com/office/drawing/2014/main" id="{8F5DA364-9B1C-40CB-8AD7-BE7DD38E0BE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3800" y="6126163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3763308"/>
      </p:ext>
    </p:extLst>
  </p:cSld>
  <p:clrMapOvr>
    <a:masterClrMapping/>
  </p:clrMapOvr>
  <p:transition spd="med" advTm="1989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91" objId="4"/>
        <p14:stopEvt time="19273" objId="4"/>
      </p14:showEvtLst>
    </p:ext>
  </p:extLs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Prize Distribution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A64BE9A-91EA-4BEC-8AA2-BEA89F2D2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0" y="2133600"/>
            <a:ext cx="7391400" cy="4826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USBC Suggests:</a:t>
            </a:r>
          </a:p>
          <a:p>
            <a:pPr marL="0" indent="0">
              <a:buNone/>
            </a:pPr>
            <a:endParaRPr lang="en-US" sz="1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Individual Game/Series Awards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Team Game/Series Awards</a:t>
            </a:r>
          </a:p>
          <a:p>
            <a:pPr marL="0" indent="0">
              <a:buNone/>
            </a:pPr>
            <a:endParaRPr lang="en-US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Team placements money</a:t>
            </a:r>
          </a:p>
        </p:txBody>
      </p:sp>
      <p:pic>
        <p:nvPicPr>
          <p:cNvPr id="8" name="41">
            <a:hlinkClick r:id="" action="ppaction://media"/>
            <a:extLst>
              <a:ext uri="{FF2B5EF4-FFF2-40B4-BE49-F238E27FC236}">
                <a16:creationId xmlns:a16="http://schemas.microsoft.com/office/drawing/2014/main" id="{8F81A99C-2E5A-4187-9A6F-827EDEC529F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67600" y="6172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6824715"/>
      </p:ext>
    </p:extLst>
  </p:cSld>
  <p:clrMapOvr>
    <a:masterClrMapping/>
  </p:clrMapOvr>
  <p:transition spd="med" advTm="22180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2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159" objId="8"/>
        <p14:stopEvt time="21200" objId="8"/>
      </p14:showEvtLst>
    </p:ext>
  </p:extLs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D6D877-BA11-4C51-8142-C9C34CEB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0"/>
            <a:ext cx="8458200" cy="1143000"/>
          </a:xfrm>
        </p:spPr>
        <p:txBody>
          <a:bodyPr/>
          <a:lstStyle/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 102f, Item 7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B30F9512-F235-4815-906F-52F0ED796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0" y="2590800"/>
            <a:ext cx="8763000" cy="34290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All financial records, whether in possession of the former officer or newly-elected officer, shall be retained for at least one year form the completion of the season.</a:t>
            </a:r>
          </a:p>
        </p:txBody>
      </p:sp>
      <p:pic>
        <p:nvPicPr>
          <p:cNvPr id="2" name="42">
            <a:hlinkClick r:id="" action="ppaction://media"/>
            <a:extLst>
              <a:ext uri="{FF2B5EF4-FFF2-40B4-BE49-F238E27FC236}">
                <a16:creationId xmlns:a16="http://schemas.microsoft.com/office/drawing/2014/main" id="{9B132661-0ADE-4559-940F-B68508F83B4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962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94615212"/>
      </p:ext>
    </p:extLst>
  </p:cSld>
  <p:clrMapOvr>
    <a:masterClrMapping/>
  </p:clrMapOvr>
  <p:transition spd="med" advTm="26448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34" objId="2"/>
        <p14:stopEvt time="25419" objId="2"/>
      </p14:showEvtLst>
    </p:ext>
  </p:extLs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DF5167-1B5A-4DBF-8336-55BCE1E15D7B}"/>
              </a:ext>
            </a:extLst>
          </p:cNvPr>
          <p:cNvSpPr/>
          <p:nvPr/>
        </p:nvSpPr>
        <p:spPr>
          <a:xfrm>
            <a:off x="1828800" y="2133600"/>
            <a:ext cx="89916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72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Congratulations!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079F7C-8771-42CB-8E86-201F3741D501}"/>
              </a:ext>
            </a:extLst>
          </p:cNvPr>
          <p:cNvSpPr/>
          <p:nvPr/>
        </p:nvSpPr>
        <p:spPr>
          <a:xfrm>
            <a:off x="2286000" y="3219270"/>
            <a:ext cx="80010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7200" b="1" dirty="0">
                <a:ln w="11430"/>
                <a:solidFill>
                  <a:srgbClr val="00338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You’re Done!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10601084"/>
      </p:ext>
    </p:extLst>
  </p:cSld>
  <p:clrMapOvr>
    <a:masterClrMapping/>
  </p:clrMapOvr>
  <p:transition spd="slow" advTm="6437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ESENTATION_ID" val="11030"/>
  <p:tag name="ARTICULATE_PROJECT_CHECK" val="0"/>
  <p:tag name="ARTICULATE_AUDIO_TEMP" val="C:\Users\MSPRID~1.USB\AppData\Local\Temp\articulate\presenter\ae\audio\20110825105337\"/>
  <p:tag name="PRESENTATION_PLAYLIST_COUNT" val="0"/>
  <p:tag name="PRESENTATION_PRESENTER_SLIDE_LEVEL" val="1"/>
  <p:tag name="PRESENTER_PREVIEW_END" val="32"/>
  <p:tag name="ARTICULATE_PRESENTER_VERSION" val="6"/>
  <p:tag name="LMS_COMPLETION_TITLE" val="Basics"/>
  <p:tag name="LMS_COMPLETION_ID" val="Basics"/>
  <p:tag name="LMS_COMPLETION_VERSION" val="1.0"/>
  <p:tag name="LMS_COMPLETION_DURATION" val="1:00:00"/>
  <p:tag name="LMS_COMPLETION_SCO_TITLE" val="Basics"/>
  <p:tag name="LMS_COMPLETION_SCO_ID" val="Basics"/>
  <p:tag name="LMS_COMPLETION_EDITION" val="0"/>
  <p:tag name="LMS_COMPLETION_THRESHOLD" val="34"/>
  <p:tag name="LMS_COMPLETION_METHOD" val="VIEW"/>
  <p:tag name="PUBLISH_TITLE" val="Basics"/>
  <p:tag name="ARTICULATE_PUBLISH_PATH" val="C:\Documents and Settings\bbrose\My Documents\My Articulate Projects"/>
  <p:tag name="ARTICULATE_LOGO" val="(None selected)"/>
  <p:tag name="ARTICULATE_PRESENTER" val="(None selected)"/>
  <p:tag name="ARTICULATE_PRESENTER_GUID" val="9869030842"/>
  <p:tag name="ARTICULATE_LMS" val="0"/>
  <p:tag name="ARTICULATE_TEMPLATE" val="E-Learning Course (Single-level)"/>
  <p:tag name="ARTICULATE_TEMPLATE_GUID" val="1a000000-6000-0000-b000-000000000003"/>
  <p:tag name="LMS_PUBLISH" val="Yes"/>
  <p:tag name="PRESENTER_PREVIEW_MODE" val="0"/>
  <p:tag name="PRESENTER_PREVIEW_START" val="1"/>
  <p:tag name="LMS_PROTOCOL_METHOD" val="SCORM"/>
  <p:tag name="LMS_PROTOCOL_VERSION" val="1.2"/>
  <p:tag name="LAUNCHINNEWWINDOW" val="0"/>
  <p:tag name="LASTPUBLISHED" val="C:\Documents and Settings\bbrose\My Documents\My Articulate Projects\Basics\player.html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b0f0fbf9-b2d0-4542-9ad1-a6d4fac06633"/>
  <p:tag name="AUDIO_IMPORT" val="P:\Rules\Training on rules for members\1.wav"/>
  <p:tag name="AUDIO_ID" val="302"/>
  <p:tag name="ELAPSEDTIME" val="39.729"/>
  <p:tag name="ARTICULATE_TITLE_TAG" val="Welcome"/>
  <p:tag name="ARTICULATE_SLIDE_PAUSE" val="0"/>
  <p:tag name="ARTICULATE_NAV_LEVEL" val="1"/>
  <p:tag name="ARTICULATE_SLIDE_PRESENTER" val="Mike Spridco"/>
  <p:tag name="ARTICULATE_SLIDE_PRESENTER_GUID" val="BAB27681FAA4"/>
  <p:tag name="ARTICULATE_PLAYLIST_ID" val="-1"/>
  <p:tag name="ARTICULATE_LOCK_SLIDE" val="0"/>
  <p:tag name="ARTICULATE_SLIDE_NAV" val="1"/>
  <p:tag name="TIMING" val="|1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6b84"/>
  <p:tag name="ELAPSEDTIME" val="32.39"/>
  <p:tag name="ARTICULATE_SLIDE_PAUSE" val="0"/>
  <p:tag name="ARTICULATE_NAV_LEVEL" val="1"/>
  <p:tag name="ARTICULATE_PLAYLIST_ID" val="-1"/>
  <p:tag name="ARTICULATE_LOCK_SLIDE" val="0"/>
  <p:tag name="ARTICULATE_SLIDE_NAV" val="2"/>
  <p:tag name="TIMING" val="|0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0292"/>
  <p:tag name="AUDIO_IMPORT" val="P:\Rules\Training on rules for members\1-Basic Bowling Rules\03_Audio\Spridco audio\02.wav"/>
  <p:tag name="AUDIO_ID" val="292"/>
  <p:tag name="ELAPSEDTIME" val="11.359"/>
  <p:tag name="ARTICULATE_TITLE_TAG" val="Topic 1 - The Playing Field"/>
  <p:tag name="ARTICULATE_SLIDE_PAUSE" val="0"/>
  <p:tag name="ARTICULATE_NAV_LEVEL" val="1"/>
  <p:tag name="ARTICULATE_PLAYLIST_ID" val="-1"/>
  <p:tag name="ARTICULATE_LOCK_SLIDE" val="0"/>
  <p:tag name="ARTICULATE_SLIDE_NAV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6d2390da-ea98-40a3-b9ab-6405f0bbfe66"/>
  <p:tag name="AUDIO_IMPORT" val="P:\Rules\Training on rules for members\1-Basic Bowling Rules\03_Audio\Spridco audio\01.04.wav"/>
  <p:tag name="AUDIO_ID" val="256"/>
  <p:tag name="ELAPSEDTIME" val="10.864"/>
  <p:tag name="ARTICULATE_SLIDE_PAUSE" val="0"/>
  <p:tag name="ARTICULATE_NAV_LEVEL" val="2"/>
  <p:tag name="ARTICULATE_PLAYLIST_ID" val="-1"/>
  <p:tag name="ARTICULATE_LOCK_SLIDE" val="0"/>
  <p:tag name="ARTICULATE_SLIDE_NAV" val="5"/>
  <p:tag name="TIMING" val="|0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6d2390da-ea98-40a3-b9ab-6405f0bbfe66"/>
  <p:tag name="AUDIO_IMPORT" val="P:\Rules\Training on rules for members\1-Basic Bowling Rules\03_Audio\Spridco audio\01.04.wav"/>
  <p:tag name="AUDIO_ID" val="256"/>
  <p:tag name="ELAPSEDTIME" val="10.864"/>
  <p:tag name="ARTICULATE_SLIDE_PAUSE" val="0"/>
  <p:tag name="ARTICULATE_NAV_LEVEL" val="2"/>
  <p:tag name="ARTICULATE_PLAYLIST_ID" val="-1"/>
  <p:tag name="ARTICULATE_LOCK_SLIDE" val="0"/>
  <p:tag name="ARTICULATE_SLIDE_NAV" val="5"/>
  <p:tag name="TIMING" val="|0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0ba33aa1-ae2e-48c6-af72-272cb0cc0065"/>
  <p:tag name="AUDIO_IMPORT" val="P:\Rules\Training on rules for members\1-Basic Bowling Rules\03_Audio\X01.06.wav"/>
  <p:tag name="AUDIO_ID" val="273"/>
  <p:tag name="ELAPSEDTIME" val="27.298"/>
  <p:tag name="ARTICULATE_SLIDE_PAUSE" val="0"/>
  <p:tag name="ARTICULATE_NAV_LEVEL" val="2"/>
  <p:tag name="ARTICULATE_PLAYLIST_ID" val="-1"/>
  <p:tag name="ARTICULATE_LOCK_SLIDE" val="0"/>
  <p:tag name="ARTICULATE_SLIDE_NAV" val="7"/>
  <p:tag name="TIMING" val="|0.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0ba33aa1-ae2e-48c6-af72-272cb0cc0065"/>
  <p:tag name="AUDIO_IMPORT" val="P:\Rules\Training on rules for members\1-Basic Bowling Rules\03_Audio\X01.06.wav"/>
  <p:tag name="AUDIO_ID" val="273"/>
  <p:tag name="ELAPSEDTIME" val="27.298"/>
  <p:tag name="ARTICULATE_SLIDE_PAUSE" val="0"/>
  <p:tag name="ARTICULATE_NAV_LEVEL" val="2"/>
  <p:tag name="ARTICULATE_PLAYLIST_ID" val="-1"/>
  <p:tag name="ARTICULATE_LOCK_SLIDE" val="0"/>
  <p:tag name="ARTICULATE_SLIDE_NAV" val="7"/>
  <p:tag name="TIMING" val="|0.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6d2390da-ea98-40a3-b9ab-6405f0bbfe66"/>
  <p:tag name="AUDIO_IMPORT" val="P:\Rules\Training on rules for members\1-Basic Bowling Rules\03_Audio\Spridco audio\01.04.wav"/>
  <p:tag name="AUDIO_ID" val="256"/>
  <p:tag name="ELAPSEDTIME" val="10.864"/>
  <p:tag name="ARTICULATE_SLIDE_PAUSE" val="0"/>
  <p:tag name="ARTICULATE_NAV_LEVEL" val="2"/>
  <p:tag name="ARTICULATE_PLAYLIST_ID" val="-1"/>
  <p:tag name="ARTICULATE_LOCK_SLIDE" val="0"/>
  <p:tag name="ARTICULATE_SLIDE_NAV" val="5"/>
  <p:tag name="TIMING" val="|0.7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0292"/>
  <p:tag name="AUDIO_IMPORT" val="P:\Rules\Training on rules for members\1-Basic Bowling Rules\03_Audio\Spridco audio\02.wav"/>
  <p:tag name="AUDIO_ID" val="292"/>
  <p:tag name="ELAPSEDTIME" val="11.359"/>
  <p:tag name="ARTICULATE_TITLE_TAG" val="Topic 1 - The Playing Field"/>
  <p:tag name="ARTICULATE_SLIDE_PAUSE" val="0"/>
  <p:tag name="ARTICULATE_NAV_LEVEL" val="1"/>
  <p:tag name="ARTICULATE_PLAYLIST_ID" val="-1"/>
  <p:tag name="ARTICULATE_LOCK_SLIDE" val="0"/>
  <p:tag name="ARTICULATE_SLIDE_NAV" val="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6d2390da-ea98-40a3-b9ab-6405f0bbfe66"/>
  <p:tag name="AUDIO_IMPORT" val="P:\Rules\Training on rules for members\1-Basic Bowling Rules\03_Audio\Spridco audio\01.04.wav"/>
  <p:tag name="AUDIO_ID" val="256"/>
  <p:tag name="ELAPSEDTIME" val="10.864"/>
  <p:tag name="ARTICULATE_SLIDE_PAUSE" val="0"/>
  <p:tag name="ARTICULATE_NAV_LEVEL" val="2"/>
  <p:tag name="ARTICULATE_PLAYLIST_ID" val="-1"/>
  <p:tag name="ARTICULATE_LOCK_SLIDE" val="0"/>
  <p:tag name="ARTICULATE_SLIDE_NAV" val="5"/>
  <p:tag name="TIMING" val="|0.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929c370b-81e3-4d82-960e-1fa823489482"/>
  <p:tag name="AUDIO_IMPORT" val="P:\Rules\Training on rules for members\1-Basic Bowling Rules\03_Audio\Spridco audio\01.10.wav"/>
  <p:tag name="AUDIO_ID" val="275"/>
  <p:tag name="ELAPSEDTIME" val="28.813"/>
  <p:tag name="ARTICULATE_SLIDE_PAUSE" val="0"/>
  <p:tag name="ARTICULATE_NAV_LEVEL" val="2"/>
  <p:tag name="ARTICULATE_PLAYLIST_ID" val="-1"/>
  <p:tag name="ARTICULATE_LOCK_SLIDE" val="0"/>
  <p:tag name="ARTICULATE_SLIDE_NAV" val="10"/>
  <p:tag name="TIMING" val="|0.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7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3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0292"/>
  <p:tag name="AUDIO_IMPORT" val="P:\Rules\Training on rules for members\1-Basic Bowling Rules\03_Audio\Spridco audio\02.wav"/>
  <p:tag name="AUDIO_ID" val="292"/>
  <p:tag name="ELAPSEDTIME" val="11.359"/>
  <p:tag name="ARTICULATE_TITLE_TAG" val="Topic 1 - The Playing Field"/>
  <p:tag name="ARTICULATE_SLIDE_PAUSE" val="0"/>
  <p:tag name="ARTICULATE_NAV_LEVEL" val="1"/>
  <p:tag name="ARTICULATE_PLAYLIST_ID" val="-1"/>
  <p:tag name="ARTICULATE_LOCK_SLIDE" val="0"/>
  <p:tag name="ARTICULATE_SLIDE_NAV" val="3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0292"/>
  <p:tag name="AUDIO_IMPORT" val="P:\Rules\Training on rules for members\1-Basic Bowling Rules\03_Audio\Spridco audio\02.wav"/>
  <p:tag name="AUDIO_ID" val="292"/>
  <p:tag name="ELAPSEDTIME" val="11.359"/>
  <p:tag name="ARTICULATE_TITLE_TAG" val="Topic 1 - The Playing Field"/>
  <p:tag name="ARTICULATE_SLIDE_PAUSE" val="0"/>
  <p:tag name="ARTICULATE_NAV_LEVEL" val="1"/>
  <p:tag name="ARTICULATE_PLAYLIST_ID" val="-1"/>
  <p:tag name="ARTICULATE_LOCK_SLIDE" val="0"/>
  <p:tag name="ARTICULATE_SLIDE_NAV" val="3"/>
  <p:tag name="TIMING" val="|0.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9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7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2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0292"/>
  <p:tag name="AUDIO_IMPORT" val="P:\Rules\Training on rules for members\1-Basic Bowling Rules\03_Audio\Spridco audio\02.wav"/>
  <p:tag name="AUDIO_ID" val="292"/>
  <p:tag name="ELAPSEDTIME" val="11.359"/>
  <p:tag name="ARTICULATE_TITLE_TAG" val="Topic 1 - The Playing Field"/>
  <p:tag name="ARTICULATE_SLIDE_PAUSE" val="0"/>
  <p:tag name="ARTICULATE_NAV_LEVEL" val="1"/>
  <p:tag name="ARTICULATE_PLAYLIST_ID" val="-1"/>
  <p:tag name="ARTICULATE_LOCK_SLIDE" val="0"/>
  <p:tag name="ARTICULATE_SLIDE_NAV" val="3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1.6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3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4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4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4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3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3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4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0292"/>
  <p:tag name="AUDIO_IMPORT" val="P:\Rules\Training on rules for members\1-Basic Bowling Rules\03_Audio\Spridco audio\02.wav"/>
  <p:tag name="AUDIO_ID" val="292"/>
  <p:tag name="ELAPSEDTIME" val="11.359"/>
  <p:tag name="ARTICULATE_TITLE_TAG" val="Topic 1 - The Playing Field"/>
  <p:tag name="ARTICULATE_SLIDE_PAUSE" val="0"/>
  <p:tag name="ARTICULATE_NAV_LEVEL" val="1"/>
  <p:tag name="ARTICULATE_PLAYLIST_ID" val="-1"/>
  <p:tag name="ARTICULATE_LOCK_SLIDE" val="0"/>
  <p:tag name="ARTICULATE_SLIDE_NAV" val="3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4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1.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816ba35-1874-414b-9054-ff8067177fe5"/>
  <p:tag name="AUDIO_IMPORT" val="P:\Rules\Training on rules for members\1-Basic Bowling Rules\03_Audio\Spridco audio\02.11.wav"/>
  <p:tag name="AUDIO_ID" val="281"/>
  <p:tag name="ELAPSEDTIME" val="14.681"/>
  <p:tag name="ARTICULATE_TITLE_TAG" val="Topic 2 - Bowling Equipment"/>
  <p:tag name="ARTICULATE_SLIDE_PAUSE" val="0"/>
  <p:tag name="ARTICULATE_NAV_LEVEL" val="1"/>
  <p:tag name="ARTICULATE_PLAYLIST_ID" val="-1"/>
  <p:tag name="ARTICULATE_LOCK_SLIDE" val="0"/>
  <p:tag name="ARTICULATE_SLIDE_NAV" val="11"/>
  <p:tag name="TIMING" val="|0.5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NOTATION_COUNT" val="0"/>
  <p:tag name="ARTICULATE_SLIDE_GUID" val="7a09bcdf-533a-4105-ba10-e68d3fb30292"/>
  <p:tag name="AUDIO_IMPORT" val="P:\Rules\Training on rules for members\1-Basic Bowling Rules\03_Audio\Spridco audio\02.wav"/>
  <p:tag name="AUDIO_ID" val="292"/>
  <p:tag name="ELAPSEDTIME" val="11.359"/>
  <p:tag name="ARTICULATE_TITLE_TAG" val="Topic 1 - The Playing Field"/>
  <p:tag name="ARTICULATE_SLIDE_PAUSE" val="0"/>
  <p:tag name="ARTICULATE_NAV_LEVEL" val="1"/>
  <p:tag name="ARTICULATE_PLAYLIST_ID" val="-1"/>
  <p:tag name="ARTICULATE_LOCK_SLIDE" val="0"/>
  <p:tag name="ARTICULATE_SLIDE_NAV" val="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/>
      <a:bodyPr vert="horz" lIns="91440" tIns="45720" rIns="91440" bIns="45720" rtlCol="0" anchor="ctr">
        <a:normAutofit/>
      </a:bodyPr>
      <a:lstStyle>
        <a:defPPr algn="l">
          <a:defRPr sz="2000" dirty="0" smtClean="0">
            <a:solidFill>
              <a:schemeClr val="bg1"/>
            </a:solidFill>
          </a:defRPr>
        </a:defPPr>
      </a:lstStyle>
    </a:tx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7782</TotalTime>
  <Words>1189</Words>
  <Application>Microsoft Office PowerPoint</Application>
  <PresentationFormat>Widescreen</PresentationFormat>
  <Paragraphs>309</Paragraphs>
  <Slides>43</Slides>
  <Notes>43</Notes>
  <HiddenSlides>0</HiddenSlides>
  <MMClips>37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Freestyle Script</vt:lpstr>
      <vt:lpstr>Verdana</vt:lpstr>
      <vt:lpstr>Office Theme</vt:lpstr>
      <vt:lpstr>2_Office Theme</vt:lpstr>
      <vt:lpstr>PowerPoint Presentation</vt:lpstr>
      <vt:lpstr>Introduction</vt:lpstr>
      <vt:lpstr>PowerPoint Presentation</vt:lpstr>
      <vt:lpstr>League Bank Account</vt:lpstr>
      <vt:lpstr>Employee Identification Number</vt:lpstr>
      <vt:lpstr>SS-4 Form</vt:lpstr>
      <vt:lpstr>SS-4 Form (cont.)</vt:lpstr>
      <vt:lpstr>Payment Envelopes</vt:lpstr>
      <vt:lpstr>PowerPoint Presentation</vt:lpstr>
      <vt:lpstr>Verify Payments</vt:lpstr>
      <vt:lpstr>Keeping Accurate Records</vt:lpstr>
      <vt:lpstr>Paying the Center</vt:lpstr>
      <vt:lpstr>Paying the Center</vt:lpstr>
      <vt:lpstr>Paying the Center</vt:lpstr>
      <vt:lpstr>Paying the Center</vt:lpstr>
      <vt:lpstr>Other Bills</vt:lpstr>
      <vt:lpstr>Membership Dues</vt:lpstr>
      <vt:lpstr>Membership Dues</vt:lpstr>
      <vt:lpstr>PowerPoint Presentation</vt:lpstr>
      <vt:lpstr>Officer Duties</vt:lpstr>
      <vt:lpstr>Mid-season Financial Statement</vt:lpstr>
      <vt:lpstr>Come Prepared</vt:lpstr>
      <vt:lpstr>Additional Income &amp; Expenses</vt:lpstr>
      <vt:lpstr>Audit Committee</vt:lpstr>
      <vt:lpstr>Performing an Audit</vt:lpstr>
      <vt:lpstr>PowerPoint Presentation</vt:lpstr>
      <vt:lpstr>Bonding Policy</vt:lpstr>
      <vt:lpstr>Burglary &amp; Holdup</vt:lpstr>
      <vt:lpstr>Coverage Limits</vt:lpstr>
      <vt:lpstr>Eligibility Requirements</vt:lpstr>
      <vt:lpstr>Common Mistakes</vt:lpstr>
      <vt:lpstr>Common Mistakes</vt:lpstr>
      <vt:lpstr>Common Mistakes</vt:lpstr>
      <vt:lpstr>Common Mistakes</vt:lpstr>
      <vt:lpstr>Common Mistakes</vt:lpstr>
      <vt:lpstr>PowerPoint Presentation</vt:lpstr>
      <vt:lpstr>Time to Distribute</vt:lpstr>
      <vt:lpstr>Sort Money</vt:lpstr>
      <vt:lpstr>Year-end Financial Statement</vt:lpstr>
      <vt:lpstr>Rule 102f, Item 4</vt:lpstr>
      <vt:lpstr>Prize Distribution</vt:lpstr>
      <vt:lpstr>Rule 102f, Item 7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Spridco</dc:creator>
  <cp:lastModifiedBy>Richard Stewart</cp:lastModifiedBy>
  <cp:revision>625</cp:revision>
  <dcterms:created xsi:type="dcterms:W3CDTF">2010-11-03T18:11:57Z</dcterms:created>
  <dcterms:modified xsi:type="dcterms:W3CDTF">2017-12-14T21:09:10Z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UseProject">
    <vt:lpwstr>1</vt:lpwstr>
  </property>
  <property fmtid="{D5CDD505-2E9C-101B-9397-08002B2CF9AE}" pid="3" name="ArticulateGUID">
    <vt:lpwstr>2561D542-11DC-4BAA-A321-D11A9EB2D199</vt:lpwstr>
  </property>
  <property fmtid="{D5CDD505-2E9C-101B-9397-08002B2CF9AE}" pid="4" name="ArticulatePath">
    <vt:lpwstr>Basics</vt:lpwstr>
  </property>
  <property fmtid="{D5CDD505-2E9C-101B-9397-08002B2CF9AE}" pid="5" name="ArticulateProjectFull">
    <vt:lpwstr>P:\Rules\Training on rules for members\1-Basic Bowling Rules\01_PPT_Content\Basics.ppta</vt:lpwstr>
  </property>
</Properties>
</file>